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2"/>
    <p:sldMasterId id="2147483687" r:id="rId3"/>
    <p:sldMasterId id="2147483700" r:id="rId4"/>
  </p:sldMasterIdLst>
  <p:notesMasterIdLst>
    <p:notesMasterId r:id="rId30"/>
  </p:notesMasterIdLst>
  <p:sldIdLst>
    <p:sldId id="256" r:id="rId5"/>
    <p:sldId id="257" r:id="rId6"/>
    <p:sldId id="258" r:id="rId7"/>
    <p:sldId id="270" r:id="rId8"/>
    <p:sldId id="271" r:id="rId9"/>
    <p:sldId id="272" r:id="rId10"/>
    <p:sldId id="273" r:id="rId11"/>
    <p:sldId id="261" r:id="rId12"/>
    <p:sldId id="264" r:id="rId13"/>
    <p:sldId id="274" r:id="rId14"/>
    <p:sldId id="259" r:id="rId15"/>
    <p:sldId id="275" r:id="rId16"/>
    <p:sldId id="276" r:id="rId17"/>
    <p:sldId id="277" r:id="rId18"/>
    <p:sldId id="260" r:id="rId19"/>
    <p:sldId id="262" r:id="rId20"/>
    <p:sldId id="265" r:id="rId21"/>
    <p:sldId id="266" r:id="rId22"/>
    <p:sldId id="279" r:id="rId23"/>
    <p:sldId id="267" r:id="rId24"/>
    <p:sldId id="268" r:id="rId25"/>
    <p:sldId id="280" r:id="rId26"/>
    <p:sldId id="281" r:id="rId27"/>
    <p:sldId id="278" r:id="rId28"/>
    <p:sldId id="269" r:id="rId29"/>
  </p:sldIdLst>
  <p:sldSz cx="9144000" cy="6858000" type="screen4x3"/>
  <p:notesSz cx="6797675" cy="9928225"/>
  <p:embeddedFontLst>
    <p:embeddedFont>
      <p:font typeface="MetaNormal-Roman" panose="020B0502030000020004" pitchFamily="3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16" autoAdjust="0"/>
  </p:normalViewPr>
  <p:slideViewPr>
    <p:cSldViewPr>
      <p:cViewPr varScale="1">
        <p:scale>
          <a:sx n="91" d="100"/>
          <a:sy n="91" d="100"/>
        </p:scale>
        <p:origin x="-93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de-DE"/>
              <a:t>Klicken Sie, um das Format der Notizen zu bearbeiten</a:t>
            </a:r>
            <a:endParaRPr/>
          </a:p>
        </p:txBody>
      </p:sp>
      <p:sp>
        <p:nvSpPr>
          <p:cNvPr id="20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de-DE"/>
              <a:t>&lt;Kopfzeile&gt;</a:t>
            </a:r>
            <a:endParaRPr/>
          </a:p>
        </p:txBody>
      </p:sp>
      <p:sp>
        <p:nvSpPr>
          <p:cNvPr id="20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r>
              <a:rPr lang="de-DE"/>
              <a:t>&lt;Datum/Uhrzeit&gt;</a:t>
            </a:r>
            <a:endParaRPr/>
          </a:p>
        </p:txBody>
      </p:sp>
      <p:sp>
        <p:nvSpPr>
          <p:cNvPr id="20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r>
              <a:rPr lang="de-DE"/>
              <a:t>&lt;Fußzeile&gt;</a:t>
            </a:r>
            <a:endParaRPr/>
          </a:p>
        </p:txBody>
      </p:sp>
      <p:sp>
        <p:nvSpPr>
          <p:cNvPr id="20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/>
            <a:fld id="{A11101B1-1181-41A1-81E1-5181B1E101C1}" type="slidenum">
              <a:rPr lang="de-DE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1127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44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31C10171-1121-41F1-91E1-51E101C1D1C1}" type="slidenum">
              <a:rPr lang="de-DE" sz="2200">
                <a:solidFill>
                  <a:srgbClr val="FFFFFF"/>
                </a:solidFill>
                <a:latin typeface="Arial"/>
                <a:ea typeface="+mn-ea"/>
              </a:r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4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1C14101-7181-4131-8131-F1311191A191}" type="slidenum">
              <a:rPr lang="de-DE" sz="2200">
                <a:solidFill>
                  <a:srgbClr val="FFFFFF"/>
                </a:solidFill>
                <a:latin typeface="Arial"/>
                <a:ea typeface="+mn-ea"/>
              </a:rPr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4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1C14101-7181-4131-8131-F1311191A191}" type="slidenum">
              <a:rPr lang="de-DE" sz="2200">
                <a:solidFill>
                  <a:srgbClr val="FFFFFF"/>
                </a:solidFill>
                <a:latin typeface="Arial"/>
                <a:ea typeface="+mn-ea"/>
              </a:rPr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4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1C14101-7181-4131-8131-F1311191A191}" type="slidenum">
              <a:rPr lang="de-DE" sz="2200">
                <a:solidFill>
                  <a:srgbClr val="FFFFFF"/>
                </a:solidFill>
                <a:latin typeface="Arial"/>
                <a:ea typeface="+mn-ea"/>
              </a:rPr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4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1C14101-7181-4131-8131-F1311191A191}" type="slidenum">
              <a:rPr lang="de-DE" sz="2200">
                <a:solidFill>
                  <a:srgbClr val="FFFFFF"/>
                </a:solidFill>
                <a:latin typeface="Arial"/>
                <a:ea typeface="+mn-ea"/>
              </a:rPr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4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1C14101-7181-4131-8131-F1311191A191}" type="slidenum">
              <a:rPr lang="de-DE" sz="2200">
                <a:solidFill>
                  <a:srgbClr val="FFFFFF"/>
                </a:solidFill>
                <a:latin typeface="Arial"/>
                <a:ea typeface="+mn-ea"/>
              </a:rPr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4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1C14101-7181-4131-8131-F1311191A191}" type="slidenum">
              <a:rPr lang="de-DE" sz="2200">
                <a:solidFill>
                  <a:srgbClr val="FFFFFF"/>
                </a:solidFill>
                <a:latin typeface="Arial"/>
                <a:ea typeface="+mn-ea"/>
              </a:rPr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4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1C14101-7181-4131-8131-F1311191A191}" type="slidenum">
              <a:rPr lang="de-DE" sz="2200">
                <a:solidFill>
                  <a:srgbClr val="FFFFFF"/>
                </a:solidFill>
                <a:latin typeface="Arial"/>
                <a:ea typeface="+mn-ea"/>
              </a:rPr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4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1C14101-7181-4131-8131-F1311191A191}" type="slidenum">
              <a:rPr lang="de-DE" sz="2200">
                <a:solidFill>
                  <a:srgbClr val="FFFFFF"/>
                </a:solidFill>
                <a:latin typeface="Arial"/>
                <a:ea typeface="+mn-ea"/>
              </a:rPr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4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1C14101-7181-4131-8131-F1311191A191}" type="slidenum">
              <a:rPr lang="de-DE" sz="2200">
                <a:solidFill>
                  <a:srgbClr val="FFFFFF"/>
                </a:solidFill>
                <a:latin typeface="Arial"/>
                <a:ea typeface="+mn-ea"/>
              </a:rPr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4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1C14101-7181-4131-8131-F1311191A191}" type="slidenum">
              <a:rPr lang="de-DE" sz="2200">
                <a:solidFill>
                  <a:srgbClr val="FFFFFF"/>
                </a:solidFill>
                <a:latin typeface="Arial"/>
                <a:ea typeface="+mn-ea"/>
              </a:rPr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46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61C1D1F1-E121-4111-81E1-A18151517191}" type="slidenum">
              <a:rPr lang="de-DE" sz="2200">
                <a:solidFill>
                  <a:srgbClr val="FFFFFF"/>
                </a:solidFill>
                <a:latin typeface="Arial"/>
                <a:ea typeface="+mn-ea"/>
              </a:rPr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4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1C14101-7181-4131-8131-F1311191A191}" type="slidenum">
              <a:rPr lang="de-DE" sz="2200">
                <a:solidFill>
                  <a:srgbClr val="FFFFFF"/>
                </a:solidFill>
                <a:latin typeface="Arial"/>
                <a:ea typeface="+mn-ea"/>
              </a:rPr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4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1C14101-7181-4131-8131-F1311191A191}" type="slidenum">
              <a:rPr lang="de-DE" sz="2200">
                <a:solidFill>
                  <a:srgbClr val="FFFFFF"/>
                </a:solidFill>
                <a:latin typeface="Arial"/>
                <a:ea typeface="+mn-ea"/>
              </a:rPr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4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1C14101-7181-4131-8131-F1311191A191}" type="slidenum">
              <a:rPr lang="de-DE" sz="2200">
                <a:solidFill>
                  <a:srgbClr val="FFFFFF"/>
                </a:solidFill>
                <a:latin typeface="Arial"/>
                <a:ea typeface="+mn-ea"/>
              </a:rPr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4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1C14101-7181-4131-8131-F1311191A191}" type="slidenum">
              <a:rPr lang="de-DE" sz="2200">
                <a:solidFill>
                  <a:srgbClr val="FFFFFF"/>
                </a:solidFill>
                <a:latin typeface="Arial"/>
                <a:ea typeface="+mn-ea"/>
              </a:rPr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4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1C14101-7181-4131-8131-F1311191A191}" type="slidenum">
              <a:rPr lang="de-DE" sz="2200">
                <a:solidFill>
                  <a:srgbClr val="FFFFFF"/>
                </a:solidFill>
                <a:latin typeface="Arial"/>
                <a:ea typeface="+mn-ea"/>
              </a:rPr>
              <a:t>25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4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1C14101-7181-4131-8131-F1311191A191}" type="slidenum">
              <a:rPr lang="de-DE" sz="2200">
                <a:solidFill>
                  <a:srgbClr val="FFFFFF"/>
                </a:solidFill>
                <a:latin typeface="Arial"/>
                <a:ea typeface="+mn-ea"/>
              </a:rPr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46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61C1D1F1-E121-4111-81E1-A18151517191}" type="slidenum">
              <a:rPr lang="de-DE" sz="2200">
                <a:solidFill>
                  <a:srgbClr val="FFFFFF"/>
                </a:solidFill>
                <a:latin typeface="Arial"/>
                <a:ea typeface="+mn-ea"/>
              </a:rPr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46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61C1D1F1-E121-4111-81E1-A18151517191}" type="slidenum">
              <a:rPr lang="de-DE" sz="2200">
                <a:solidFill>
                  <a:srgbClr val="FFFFFF"/>
                </a:solidFill>
                <a:latin typeface="Arial"/>
                <a:ea typeface="+mn-ea"/>
              </a:rPr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46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61C1D1F1-E121-4111-81E1-A18151517191}" type="slidenum">
              <a:rPr lang="de-DE" sz="2200">
                <a:solidFill>
                  <a:srgbClr val="FFFFFF"/>
                </a:solidFill>
                <a:latin typeface="Arial"/>
                <a:ea typeface="+mn-ea"/>
              </a:r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de-DE" dirty="0" smtClean="0"/>
              <a:t>Mit Farben rumspielen, Koordinatensystem</a:t>
            </a:r>
            <a:r>
              <a:rPr lang="de-DE" baseline="0" dirty="0" smtClean="0"/>
              <a:t> erklären, drei farbiges Dreieck</a:t>
            </a:r>
            <a:endParaRPr dirty="0"/>
          </a:p>
        </p:txBody>
      </p:sp>
      <p:sp>
        <p:nvSpPr>
          <p:cNvPr id="24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1C14101-7181-4131-8131-F1311191A191}" type="slidenum">
              <a:rPr lang="de-DE" sz="2200">
                <a:solidFill>
                  <a:srgbClr val="FFFFFF"/>
                </a:solidFill>
                <a:latin typeface="Arial"/>
                <a:ea typeface="+mn-ea"/>
              </a:rPr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4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1C14101-7181-4131-8131-F1311191A191}" type="slidenum">
              <a:rPr lang="de-DE" sz="2200">
                <a:solidFill>
                  <a:srgbClr val="FFFFFF"/>
                </a:solidFill>
                <a:latin typeface="Arial"/>
                <a:ea typeface="+mn-ea"/>
              </a:rPr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4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1C14101-7181-4131-8131-F1311191A191}" type="slidenum">
              <a:rPr lang="de-DE" sz="2200">
                <a:solidFill>
                  <a:srgbClr val="FFFFFF"/>
                </a:solidFill>
                <a:latin typeface="Arial"/>
                <a:ea typeface="+mn-ea"/>
              </a:rPr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63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68360" y="9360"/>
            <a:ext cx="6190920" cy="55724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56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63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468360" y="9360"/>
            <a:ext cx="6190920" cy="55724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56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63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468360" y="9360"/>
            <a:ext cx="6190920" cy="55724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56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63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68360" y="9360"/>
            <a:ext cx="6190920" cy="55724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56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0" y="6453360"/>
            <a:ext cx="9143640" cy="404280"/>
          </a:xfrm>
          <a:prstGeom prst="rect">
            <a:avLst/>
          </a:prstGeom>
          <a:solidFill>
            <a:srgbClr val="3E3E3B"/>
          </a:solidFill>
        </p:spPr>
      </p:sp>
      <p:sp>
        <p:nvSpPr>
          <p:cNvPr id="11" name="CustomShape 2"/>
          <p:cNvSpPr/>
          <p:nvPr/>
        </p:nvSpPr>
        <p:spPr>
          <a:xfrm>
            <a:off x="0" y="0"/>
            <a:ext cx="9143640" cy="899640"/>
          </a:xfrm>
          <a:prstGeom prst="rect">
            <a:avLst/>
          </a:prstGeom>
          <a:solidFill>
            <a:srgbClr val="3E3E3B"/>
          </a:solidFill>
        </p:spPr>
      </p:sp>
      <p:pic>
        <p:nvPicPr>
          <p:cNvPr id="2" name="Picture 14"/>
          <p:cNvPicPr/>
          <p:nvPr/>
        </p:nvPicPr>
        <p:blipFill>
          <a:blip r:embed="rId14"/>
          <a:stretch>
            <a:fillRect/>
          </a:stretch>
        </p:blipFill>
        <p:spPr>
          <a:xfrm>
            <a:off x="85680" y="6521400"/>
            <a:ext cx="1199880" cy="272520"/>
          </a:xfrm>
          <a:prstGeom prst="rect">
            <a:avLst/>
          </a:prstGeom>
        </p:spPr>
      </p:pic>
      <p:pic>
        <p:nvPicPr>
          <p:cNvPr id="3" name="Picture 6"/>
          <p:cNvPicPr/>
          <p:nvPr/>
        </p:nvPicPr>
        <p:blipFill>
          <a:blip r:embed="rId15"/>
          <a:stretch>
            <a:fillRect/>
          </a:stretch>
        </p:blipFill>
        <p:spPr>
          <a:xfrm>
            <a:off x="7124760" y="104760"/>
            <a:ext cx="1574280" cy="718920"/>
          </a:xfrm>
          <a:prstGeom prst="rect">
            <a:avLst/>
          </a:prstGeom>
        </p:spPr>
      </p:pic>
      <p:sp>
        <p:nvSpPr>
          <p:cNvPr id="4" name="CustomShape 3"/>
          <p:cNvSpPr/>
          <p:nvPr/>
        </p:nvSpPr>
        <p:spPr>
          <a:xfrm>
            <a:off x="0" y="0"/>
            <a:ext cx="9143640" cy="89964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CustomShape 4"/>
          <p:cNvSpPr/>
          <p:nvPr/>
        </p:nvSpPr>
        <p:spPr>
          <a:xfrm>
            <a:off x="0" y="6129360"/>
            <a:ext cx="9143640" cy="720360"/>
          </a:xfrm>
          <a:prstGeom prst="rect">
            <a:avLst/>
          </a:prstGeom>
          <a:solidFill>
            <a:srgbClr val="3E3E3B"/>
          </a:solidFill>
        </p:spPr>
      </p:sp>
      <p:pic>
        <p:nvPicPr>
          <p:cNvPr id="6" name="Picture 14"/>
          <p:cNvPicPr/>
          <p:nvPr/>
        </p:nvPicPr>
        <p:blipFill>
          <a:blip r:embed="rId16"/>
          <a:stretch>
            <a:fillRect/>
          </a:stretch>
        </p:blipFill>
        <p:spPr>
          <a:xfrm>
            <a:off x="214200" y="6281640"/>
            <a:ext cx="1800000" cy="410760"/>
          </a:xfrm>
          <a:prstGeom prst="rect">
            <a:avLst/>
          </a:prstGeom>
        </p:spPr>
      </p:pic>
      <p:sp>
        <p:nvSpPr>
          <p:cNvPr id="7" name="CustomShape 5"/>
          <p:cNvSpPr/>
          <p:nvPr/>
        </p:nvSpPr>
        <p:spPr>
          <a:xfrm>
            <a:off x="3240" y="5943600"/>
            <a:ext cx="9143640" cy="89964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r>
              <a:rPr lang="de-DE"/>
              <a:t>Klicken Sie, um das Format des Titeltextes zu bearbeiten</a:t>
            </a:r>
            <a:endParaRPr/>
          </a:p>
        </p:txBody>
      </p:sp>
      <p:sp>
        <p:nvSpPr>
          <p:cNvPr id="9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de-DE"/>
              <a:t>Klicken Sie, um die Formate des Gliederungstextes zu bearbeiten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DE"/>
              <a:t>Zweite Gliederungsebene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DE"/>
              <a:t>Dritte Gliederungsebene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DE"/>
              <a:t>Vierte Gliederungsebene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DE"/>
              <a:t>Fünfte Gliederungsebene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DE"/>
              <a:t>Sechste Gliederungsebene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de-DE"/>
              <a:t>Siebente Gliederungsebene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6453360"/>
            <a:ext cx="9143640" cy="404280"/>
          </a:xfrm>
          <a:prstGeom prst="rect">
            <a:avLst/>
          </a:prstGeom>
          <a:solidFill>
            <a:srgbClr val="3E3E3B"/>
          </a:solidFill>
        </p:spPr>
      </p:sp>
      <p:sp>
        <p:nvSpPr>
          <p:cNvPr id="43" name="CustomShape 2"/>
          <p:cNvSpPr/>
          <p:nvPr/>
        </p:nvSpPr>
        <p:spPr>
          <a:xfrm>
            <a:off x="0" y="0"/>
            <a:ext cx="9143640" cy="899640"/>
          </a:xfrm>
          <a:prstGeom prst="rect">
            <a:avLst/>
          </a:prstGeom>
          <a:solidFill>
            <a:srgbClr val="3E3E3B"/>
          </a:solidFill>
        </p:spPr>
      </p:sp>
      <p:pic>
        <p:nvPicPr>
          <p:cNvPr id="44" name="Picture 14"/>
          <p:cNvPicPr/>
          <p:nvPr/>
        </p:nvPicPr>
        <p:blipFill>
          <a:blip r:embed="rId14"/>
          <a:stretch>
            <a:fillRect/>
          </a:stretch>
        </p:blipFill>
        <p:spPr>
          <a:xfrm>
            <a:off x="85680" y="6521400"/>
            <a:ext cx="1199880" cy="272520"/>
          </a:xfrm>
          <a:prstGeom prst="rect">
            <a:avLst/>
          </a:prstGeom>
        </p:spPr>
      </p:pic>
      <p:pic>
        <p:nvPicPr>
          <p:cNvPr id="45" name="Picture 6"/>
          <p:cNvPicPr/>
          <p:nvPr/>
        </p:nvPicPr>
        <p:blipFill>
          <a:blip r:embed="rId15"/>
          <a:stretch>
            <a:fillRect/>
          </a:stretch>
        </p:blipFill>
        <p:spPr>
          <a:xfrm>
            <a:off x="7124760" y="104760"/>
            <a:ext cx="1574280" cy="718920"/>
          </a:xfrm>
          <a:prstGeom prst="rect">
            <a:avLst/>
          </a:prstGeom>
        </p:spPr>
      </p:pic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2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3200">
                <a:solidFill>
                  <a:srgbClr val="FFFFFF"/>
                </a:solidFill>
                <a:latin typeface="MetaNormal-Roman"/>
              </a:rPr>
              <a:t>Klicken Sie, um das Format des Titeltextes zu bearbeitenTitelmasterformat durch Klicken bearbeiten</a:t>
            </a:r>
            <a:endParaRPr/>
          </a:p>
        </p:txBody>
      </p:sp>
      <p:sp>
        <p:nvSpPr>
          <p:cNvPr id="47" name="PlaceHolder 4"/>
          <p:cNvSpPr>
            <a:spLocks noGrp="1"/>
          </p:cNvSpPr>
          <p:nvPr>
            <p:ph type="ftr"/>
          </p:nvPr>
        </p:nvSpPr>
        <p:spPr>
          <a:xfrm>
            <a:off x="4094280" y="654120"/>
            <a:ext cx="4123800" cy="31572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>
                <a:solidFill>
                  <a:srgbClr val="FFFFFF"/>
                </a:solidFill>
                <a:latin typeface="MetaNormal-Roman"/>
              </a:rPr>
              <a:t>Mathe für kleine Asse</a:t>
            </a:r>
            <a:endParaRPr/>
          </a:p>
        </p:txBody>
      </p:sp>
      <p:sp>
        <p:nvSpPr>
          <p:cNvPr id="48" name="PlaceHolder 5"/>
          <p:cNvSpPr>
            <a:spLocks noGrp="1"/>
          </p:cNvSpPr>
          <p:nvPr>
            <p:ph type="sldNum"/>
          </p:nvPr>
        </p:nvSpPr>
        <p:spPr>
          <a:xfrm>
            <a:off x="8377200" y="611280"/>
            <a:ext cx="601200" cy="3711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910161C1-0181-41D1-A111-01E1118171D1}" type="slidenum">
              <a:rPr lang="de-DE">
                <a:solidFill>
                  <a:srgbClr val="FFFFFF"/>
                </a:solidFill>
                <a:latin typeface="MetaNormal-Roman"/>
              </a:rPr>
              <a:t>‹Nr.›</a:t>
            </a:fld>
            <a:endParaRPr/>
          </a:p>
        </p:txBody>
      </p:sp>
      <p:sp>
        <p:nvSpPr>
          <p:cNvPr id="49" name="PlaceHolder 6"/>
          <p:cNvSpPr>
            <a:spLocks noGrp="1"/>
          </p:cNvSpPr>
          <p:nvPr>
            <p:ph type="dt"/>
          </p:nvPr>
        </p:nvSpPr>
        <p:spPr>
          <a:xfrm>
            <a:off x="4224240" y="6539040"/>
            <a:ext cx="2133360" cy="21564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50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de-DE"/>
              <a:t>Klicken Sie, um die Formate des Gliederungstextes zu bearbeiten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DE"/>
              <a:t>Zweite Gliederungsebene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DE"/>
              <a:t>Dritte Gliederungsebene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DE"/>
              <a:t>Vierte Gliederungsebene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DE"/>
              <a:t>Fünfte Gliederungsebene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DE"/>
              <a:t>Sechste Gliederungsebene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de-DE"/>
              <a:t>Siebente Gliederungsebene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0" y="6453360"/>
            <a:ext cx="9143640" cy="404280"/>
          </a:xfrm>
          <a:prstGeom prst="rect">
            <a:avLst/>
          </a:prstGeom>
          <a:solidFill>
            <a:srgbClr val="3E3E3B"/>
          </a:solidFill>
        </p:spPr>
      </p:sp>
      <p:sp>
        <p:nvSpPr>
          <p:cNvPr id="123" name="CustomShape 2"/>
          <p:cNvSpPr/>
          <p:nvPr/>
        </p:nvSpPr>
        <p:spPr>
          <a:xfrm>
            <a:off x="0" y="0"/>
            <a:ext cx="9143640" cy="899640"/>
          </a:xfrm>
          <a:prstGeom prst="rect">
            <a:avLst/>
          </a:prstGeom>
          <a:solidFill>
            <a:srgbClr val="3E3E3B"/>
          </a:solidFill>
        </p:spPr>
      </p:sp>
      <p:pic>
        <p:nvPicPr>
          <p:cNvPr id="124" name="Picture 14"/>
          <p:cNvPicPr/>
          <p:nvPr/>
        </p:nvPicPr>
        <p:blipFill>
          <a:blip r:embed="rId14"/>
          <a:stretch>
            <a:fillRect/>
          </a:stretch>
        </p:blipFill>
        <p:spPr>
          <a:xfrm>
            <a:off x="85680" y="6521400"/>
            <a:ext cx="1199880" cy="272520"/>
          </a:xfrm>
          <a:prstGeom prst="rect">
            <a:avLst/>
          </a:prstGeom>
        </p:spPr>
      </p:pic>
      <p:pic>
        <p:nvPicPr>
          <p:cNvPr id="125" name="Picture 6"/>
          <p:cNvPicPr/>
          <p:nvPr/>
        </p:nvPicPr>
        <p:blipFill>
          <a:blip r:embed="rId15"/>
          <a:stretch>
            <a:fillRect/>
          </a:stretch>
        </p:blipFill>
        <p:spPr>
          <a:xfrm>
            <a:off x="7124760" y="104760"/>
            <a:ext cx="1574280" cy="718920"/>
          </a:xfrm>
          <a:prstGeom prst="rect">
            <a:avLst/>
          </a:prstGeom>
        </p:spPr>
      </p:pic>
      <p:sp>
        <p:nvSpPr>
          <p:cNvPr id="126" name="PlaceHolder 3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2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3200">
                <a:solidFill>
                  <a:srgbClr val="FFFFFF"/>
                </a:solidFill>
                <a:latin typeface="MetaNormal-Roman"/>
              </a:rPr>
              <a:t>Klicken Sie, um das Format des Titeltextes zu bearbeitenTitelmasterformat durch Klicken bearbeiten</a:t>
            </a:r>
            <a:endParaRPr/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57200" y="1268280"/>
            <a:ext cx="8229240" cy="481464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de-DE" sz="2600">
                <a:solidFill>
                  <a:srgbClr val="FFFFFF"/>
                </a:solidFill>
                <a:latin typeface="MetaNormal-Roman"/>
              </a:rPr>
              <a:t>Klicken Sie, um die Formate des Gliederungstextes zu bearbeiten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DE" sz="2600">
                <a:solidFill>
                  <a:srgbClr val="FFFFFF"/>
                </a:solidFill>
                <a:latin typeface="MetaNormal-Roman"/>
              </a:rPr>
              <a:t>Zweite Gliederungsebene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DE" sz="2600">
                <a:solidFill>
                  <a:srgbClr val="FFFFFF"/>
                </a:solidFill>
                <a:latin typeface="MetaNormal-Roman"/>
              </a:rPr>
              <a:t>Dritte Gliederungsebene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DE" sz="2600">
                <a:solidFill>
                  <a:srgbClr val="FFFFFF"/>
                </a:solidFill>
                <a:latin typeface="MetaNormal-Roman"/>
              </a:rPr>
              <a:t>Vierte Gliederungsebene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DE" sz="2600">
                <a:solidFill>
                  <a:srgbClr val="FFFFFF"/>
                </a:solidFill>
                <a:latin typeface="MetaNormal-Roman"/>
              </a:rPr>
              <a:t>Fünfte Gliederungsebene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DE" sz="2600">
                <a:solidFill>
                  <a:srgbClr val="FFFFFF"/>
                </a:solidFill>
                <a:latin typeface="MetaNormal-Roman"/>
              </a:rPr>
              <a:t>Sechste Gliederungsebene</a:t>
            </a:r>
            <a:endParaRPr/>
          </a:p>
          <a:p>
            <a:pPr>
              <a:lnSpc>
                <a:spcPct val="100000"/>
              </a:lnSpc>
              <a:buSzPct val="120000"/>
              <a:buFont typeface="Arial"/>
              <a:buChar char="•"/>
            </a:pPr>
            <a:r>
              <a:rPr lang="de-DE" sz="2600">
                <a:solidFill>
                  <a:srgbClr val="FFFFFF"/>
                </a:solidFill>
                <a:latin typeface="MetaNormal-Roman"/>
              </a:rPr>
              <a:t>Siebente GliederungsebeneTextmasterformate durch Klicken bearbeiten</a:t>
            </a:r>
            <a:endParaRPr/>
          </a:p>
          <a:p>
            <a:pPr lvl="1">
              <a:lnSpc>
                <a:spcPct val="100000"/>
              </a:lnSpc>
              <a:buSzPct val="120000"/>
              <a:buFont typeface="Arial"/>
              <a:buChar char="–"/>
            </a:pPr>
            <a:r>
              <a:rPr lang="de-DE" sz="2400">
                <a:solidFill>
                  <a:srgbClr val="FFFFFF"/>
                </a:solidFill>
                <a:latin typeface="MetaNormal-Roman"/>
              </a:rPr>
              <a:t>Zweite Ebene</a:t>
            </a:r>
            <a:endParaRPr/>
          </a:p>
          <a:p>
            <a:pPr lvl="1">
              <a:buSzPct val="120000"/>
              <a:buFont typeface="Arial"/>
              <a:buChar char="–"/>
            </a:pPr>
            <a:r>
              <a:rPr lang="de-DE" sz="2200">
                <a:solidFill>
                  <a:srgbClr val="FFFFFF"/>
                </a:solidFill>
                <a:latin typeface="MetaNormal-Roman"/>
              </a:rPr>
              <a:t>Dritte Ebene</a:t>
            </a:r>
            <a:endParaRPr/>
          </a:p>
          <a:p>
            <a:pPr lvl="2">
              <a:buSzPct val="120000"/>
              <a:buFont typeface="Arial"/>
              <a:buChar char="•"/>
            </a:pPr>
            <a:r>
              <a:rPr lang="de-DE" sz="2000">
                <a:solidFill>
                  <a:srgbClr val="FFFFFF"/>
                </a:solidFill>
                <a:latin typeface="MetaNormal-Roman"/>
              </a:rPr>
              <a:t>Vierte Ebene</a:t>
            </a:r>
            <a:endParaRPr/>
          </a:p>
          <a:p>
            <a:pPr lvl="3">
              <a:buSzPct val="120000"/>
              <a:buFont typeface="Arial"/>
              <a:buChar char="–"/>
            </a:pPr>
            <a:r>
              <a:rPr lang="de-DE">
                <a:solidFill>
                  <a:srgbClr val="FFFFFF"/>
                </a:solidFill>
                <a:latin typeface="MetaNormal-Roman"/>
              </a:rPr>
              <a:t>Fünfte Ebene</a:t>
            </a:r>
            <a:endParaRPr/>
          </a:p>
        </p:txBody>
      </p:sp>
      <p:sp>
        <p:nvSpPr>
          <p:cNvPr id="128" name="PlaceHolder 5"/>
          <p:cNvSpPr>
            <a:spLocks noGrp="1"/>
          </p:cNvSpPr>
          <p:nvPr>
            <p:ph type="ftr"/>
          </p:nvPr>
        </p:nvSpPr>
        <p:spPr>
          <a:xfrm>
            <a:off x="4094280" y="654120"/>
            <a:ext cx="4123800" cy="31572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>
                <a:solidFill>
                  <a:srgbClr val="FFFFFF"/>
                </a:solidFill>
                <a:latin typeface="MetaNormal-Roman"/>
              </a:rPr>
              <a:t>Mathe für kleine Asse</a:t>
            </a:r>
            <a:endParaRPr/>
          </a:p>
        </p:txBody>
      </p:sp>
      <p:sp>
        <p:nvSpPr>
          <p:cNvPr id="129" name="PlaceHolder 6"/>
          <p:cNvSpPr>
            <a:spLocks noGrp="1"/>
          </p:cNvSpPr>
          <p:nvPr>
            <p:ph type="sldNum"/>
          </p:nvPr>
        </p:nvSpPr>
        <p:spPr>
          <a:xfrm>
            <a:off x="8377200" y="611280"/>
            <a:ext cx="601200" cy="3711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17101F1-5151-4121-81D1-3141F1819181}" type="slidenum">
              <a:rPr lang="de-DE">
                <a:solidFill>
                  <a:srgbClr val="FFFFFF"/>
                </a:solidFill>
                <a:latin typeface="MetaNormal-Roman"/>
              </a:rPr>
              <a:t>‹Nr.›</a:t>
            </a:fld>
            <a:endParaRPr/>
          </a:p>
        </p:txBody>
      </p:sp>
      <p:sp>
        <p:nvSpPr>
          <p:cNvPr id="130" name="PlaceHolder 7"/>
          <p:cNvSpPr>
            <a:spLocks noGrp="1"/>
          </p:cNvSpPr>
          <p:nvPr>
            <p:ph type="dt"/>
          </p:nvPr>
        </p:nvSpPr>
        <p:spPr>
          <a:xfrm>
            <a:off x="4224240" y="6539040"/>
            <a:ext cx="2133360" cy="21564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0" y="6453360"/>
            <a:ext cx="9143640" cy="404280"/>
          </a:xfrm>
          <a:prstGeom prst="rect">
            <a:avLst/>
          </a:prstGeom>
          <a:solidFill>
            <a:srgbClr val="3E3E3B"/>
          </a:solidFill>
        </p:spPr>
      </p:sp>
      <p:sp>
        <p:nvSpPr>
          <p:cNvPr id="164" name="CustomShape 2"/>
          <p:cNvSpPr/>
          <p:nvPr/>
        </p:nvSpPr>
        <p:spPr>
          <a:xfrm>
            <a:off x="0" y="0"/>
            <a:ext cx="9143640" cy="899640"/>
          </a:xfrm>
          <a:prstGeom prst="rect">
            <a:avLst/>
          </a:prstGeom>
          <a:solidFill>
            <a:srgbClr val="3E3E3B"/>
          </a:solidFill>
        </p:spPr>
      </p:sp>
      <p:pic>
        <p:nvPicPr>
          <p:cNvPr id="165" name="Picture 14"/>
          <p:cNvPicPr/>
          <p:nvPr/>
        </p:nvPicPr>
        <p:blipFill>
          <a:blip r:embed="rId14"/>
          <a:stretch>
            <a:fillRect/>
          </a:stretch>
        </p:blipFill>
        <p:spPr>
          <a:xfrm>
            <a:off x="85680" y="6521400"/>
            <a:ext cx="1199880" cy="272520"/>
          </a:xfrm>
          <a:prstGeom prst="rect">
            <a:avLst/>
          </a:prstGeom>
        </p:spPr>
      </p:pic>
      <p:pic>
        <p:nvPicPr>
          <p:cNvPr id="166" name="Picture 6"/>
          <p:cNvPicPr/>
          <p:nvPr/>
        </p:nvPicPr>
        <p:blipFill>
          <a:blip r:embed="rId15"/>
          <a:stretch>
            <a:fillRect/>
          </a:stretch>
        </p:blipFill>
        <p:spPr>
          <a:xfrm>
            <a:off x="7124760" y="104760"/>
            <a:ext cx="1574280" cy="718920"/>
          </a:xfrm>
          <a:prstGeom prst="rect">
            <a:avLst/>
          </a:prstGeom>
        </p:spPr>
      </p:pic>
      <p:sp>
        <p:nvSpPr>
          <p:cNvPr id="167" name="PlaceHolder 3"/>
          <p:cNvSpPr>
            <a:spLocks noGrp="1"/>
          </p:cNvSpPr>
          <p:nvPr>
            <p:ph type="title"/>
          </p:nvPr>
        </p:nvSpPr>
        <p:spPr>
          <a:xfrm>
            <a:off x="468360" y="9360"/>
            <a:ext cx="6190920" cy="8632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3200">
                <a:solidFill>
                  <a:srgbClr val="FFFFFF"/>
                </a:solidFill>
                <a:latin typeface="MetaNormal-Roman"/>
              </a:rPr>
              <a:t>Klicken Sie, um das Format des Titeltextes zu bearbeitenTitelmasterformat durch Klicken bearbeiten</a:t>
            </a:r>
            <a:endParaRPr/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1763640" y="6491520"/>
            <a:ext cx="6941160" cy="3092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buSzPct val="45000"/>
              <a:buFont typeface="StarSymbol"/>
              <a:buChar char=""/>
            </a:pPr>
            <a:r>
              <a:rPr lang="de-DE" sz="1600" i="1">
                <a:solidFill>
                  <a:srgbClr val="FFFFFF"/>
                </a:solidFill>
                <a:latin typeface="MetaNormal-Roman"/>
              </a:rPr>
              <a:t>Klicken Sie, um die Formate des Gliederungstextes zu bearbeiten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DE" sz="1600" i="1">
                <a:solidFill>
                  <a:srgbClr val="FFFFFF"/>
                </a:solidFill>
                <a:latin typeface="MetaNormal-Roman"/>
              </a:rPr>
              <a:t>Zweite Gliederungsebene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DE" sz="1600" i="1">
                <a:solidFill>
                  <a:srgbClr val="FFFFFF"/>
                </a:solidFill>
                <a:latin typeface="MetaNormal-Roman"/>
              </a:rPr>
              <a:t>Dritte Gliederungsebene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DE" sz="1600" i="1">
                <a:solidFill>
                  <a:srgbClr val="FFFFFF"/>
                </a:solidFill>
                <a:latin typeface="MetaNormal-Roman"/>
              </a:rPr>
              <a:t>Vierte Gliederungsebene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DE" sz="1600" i="1">
                <a:solidFill>
                  <a:srgbClr val="FFFFFF"/>
                </a:solidFill>
                <a:latin typeface="MetaNormal-Roman"/>
              </a:rPr>
              <a:t>Fünfte Gliederungsebene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DE" sz="1600" i="1">
                <a:solidFill>
                  <a:srgbClr val="FFFFFF"/>
                </a:solidFill>
                <a:latin typeface="MetaNormal-Roman"/>
              </a:rPr>
              <a:t>Sechste Gliederungsebene</a:t>
            </a:r>
            <a:endParaRPr/>
          </a:p>
          <a:p>
            <a:pPr algn="r">
              <a:lnSpc>
                <a:spcPct val="110000"/>
              </a:lnSpc>
            </a:pPr>
            <a:r>
              <a:rPr lang="de-DE" sz="1600" i="1">
                <a:solidFill>
                  <a:srgbClr val="FFFFFF"/>
                </a:solidFill>
                <a:latin typeface="MetaNormal-Roman"/>
              </a:rPr>
              <a:t>Siebente GliederungsebeneMathematik, medizinische Forschung und Registrierung:  Schülerworkshop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6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8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462040" y="696960"/>
            <a:ext cx="4053960" cy="1939680"/>
          </a:xfrm>
          <a:prstGeom prst="rect">
            <a:avLst/>
          </a:prstGeom>
        </p:spPr>
      </p:pic>
      <p:sp>
        <p:nvSpPr>
          <p:cNvPr id="207" name="CustomShape 1"/>
          <p:cNvSpPr/>
          <p:nvPr/>
        </p:nvSpPr>
        <p:spPr>
          <a:xfrm>
            <a:off x="250920" y="3405240"/>
            <a:ext cx="8569080" cy="24062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4000" dirty="0" smtClean="0">
                <a:solidFill>
                  <a:srgbClr val="009DD1"/>
                </a:solidFill>
                <a:latin typeface="MetaNormal-Roman"/>
              </a:rPr>
              <a:t>Volumen-Rendering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de-DE" sz="2800" dirty="0" smtClean="0">
                <a:solidFill>
                  <a:srgbClr val="009DD1"/>
                </a:solidFill>
                <a:latin typeface="MetaNormal-Roman"/>
              </a:rPr>
              <a:t>mit </a:t>
            </a:r>
            <a:r>
              <a:rPr lang="de-DE" sz="2800" dirty="0">
                <a:solidFill>
                  <a:srgbClr val="009DD1"/>
                </a:solidFill>
                <a:latin typeface="MetaNormal-Roman"/>
              </a:rPr>
              <a:t>H</a:t>
            </a:r>
            <a:r>
              <a:rPr lang="de-DE" sz="2800" dirty="0" smtClean="0">
                <a:solidFill>
                  <a:srgbClr val="009DD1"/>
                </a:solidFill>
                <a:latin typeface="MetaNormal-Roman"/>
              </a:rPr>
              <a:t>ilfe von OpenGL und GLSL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r>
              <a:rPr lang="de-DE" sz="2800" dirty="0" smtClean="0">
                <a:solidFill>
                  <a:srgbClr val="FFFFFF"/>
                </a:solidFill>
                <a:latin typeface="MetaNormal-Roman"/>
              </a:rPr>
              <a:t>Tobias Brix, Dirk Mannweiler und Aaron </a:t>
            </a:r>
            <a:r>
              <a:rPr lang="de-DE" sz="2800" dirty="0" err="1" smtClean="0">
                <a:solidFill>
                  <a:srgbClr val="FFFFFF"/>
                </a:solidFill>
                <a:latin typeface="MetaNormal-Roman"/>
              </a:rPr>
              <a:t>Scherzinger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24000" y="109440"/>
            <a:ext cx="6048200" cy="6998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000" dirty="0">
                <a:solidFill>
                  <a:srgbClr val="FFFFFF"/>
                </a:solidFill>
                <a:latin typeface="MetaNormal-Roman"/>
              </a:rPr>
              <a:t>First-Hit-</a:t>
            </a:r>
            <a:r>
              <a:rPr lang="de-DE" sz="4000" dirty="0" err="1">
                <a:solidFill>
                  <a:srgbClr val="FFFFFF"/>
                </a:solidFill>
                <a:latin typeface="MetaNormal-Roman"/>
              </a:rPr>
              <a:t>Raycasting</a:t>
            </a:r>
            <a:endParaRPr lang="de-DE" sz="4000" dirty="0">
              <a:solidFill>
                <a:srgbClr val="FFFFFF"/>
              </a:solidFill>
              <a:latin typeface="MetaNormal-Roman"/>
            </a:endParaRPr>
          </a:p>
        </p:txBody>
      </p:sp>
      <p:sp>
        <p:nvSpPr>
          <p:cNvPr id="3" name="CustomShape 1"/>
          <p:cNvSpPr/>
          <p:nvPr/>
        </p:nvSpPr>
        <p:spPr>
          <a:xfrm>
            <a:off x="323528" y="10009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Von einer Kamera aus „schießt“ man Strahlen durch jeden Pixel des Monitors.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Die Farbe des getroffenen Objektes wird übernommen.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8920"/>
            <a:ext cx="6685375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367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24000" y="109440"/>
            <a:ext cx="6048200" cy="6998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000" dirty="0" smtClean="0">
                <a:solidFill>
                  <a:srgbClr val="FFFFFF"/>
                </a:solidFill>
                <a:latin typeface="MetaNormal-Roman"/>
              </a:rPr>
              <a:t>Volumen-</a:t>
            </a:r>
            <a:r>
              <a:rPr lang="de-DE" sz="4000" dirty="0" err="1" smtClean="0">
                <a:solidFill>
                  <a:srgbClr val="FFFFFF"/>
                </a:solidFill>
                <a:latin typeface="MetaNormal-Roman"/>
              </a:rPr>
              <a:t>Raycasting</a:t>
            </a:r>
            <a:endParaRPr dirty="0"/>
          </a:p>
        </p:txBody>
      </p:sp>
      <p:sp>
        <p:nvSpPr>
          <p:cNvPr id="3" name="CustomShape 1"/>
          <p:cNvSpPr/>
          <p:nvPr/>
        </p:nvSpPr>
        <p:spPr>
          <a:xfrm>
            <a:off x="323528" y="10009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1" name="CustomShape 1"/>
          <p:cNvSpPr/>
          <p:nvPr/>
        </p:nvSpPr>
        <p:spPr>
          <a:xfrm>
            <a:off x="475928" y="11533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de-DE" sz="2000" dirty="0" smtClean="0">
                <a:solidFill>
                  <a:srgbClr val="FFFFFF"/>
                </a:solidFill>
                <a:latin typeface="MetaNormal-Roman"/>
              </a:rPr>
              <a:t>Anwendungen z.B. in Medizin, Biologie, Geologie, Physik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de-DE" sz="2000" dirty="0" smtClean="0">
                <a:solidFill>
                  <a:srgbClr val="FFFFFF"/>
                </a:solidFill>
                <a:latin typeface="MetaNormal-Roman"/>
              </a:rPr>
              <a:t>Volumendaten:</a:t>
            </a:r>
          </a:p>
          <a:p>
            <a:pPr marL="800100" lvl="1" indent="-342900">
              <a:buFontTx/>
              <a:buChar char="-"/>
            </a:pPr>
            <a:r>
              <a:rPr lang="de-DE" sz="2000" dirty="0" smtClean="0">
                <a:solidFill>
                  <a:srgbClr val="FFFFFF"/>
                </a:solidFill>
                <a:latin typeface="MetaNormal-Roman"/>
              </a:rPr>
              <a:t>Regelmäßiges (3D-)Gitter von Sampling-Punkten</a:t>
            </a:r>
          </a:p>
          <a:p>
            <a:pPr marL="800100" lvl="1" indent="-342900">
              <a:buFontTx/>
              <a:buChar char="-"/>
            </a:pPr>
            <a:r>
              <a:rPr lang="de-DE" sz="2000" dirty="0" smtClean="0">
                <a:solidFill>
                  <a:srgbClr val="FFFFFF"/>
                </a:solidFill>
                <a:latin typeface="MetaNormal-Roman"/>
              </a:rPr>
              <a:t>Daten </a:t>
            </a:r>
            <a:r>
              <a:rPr lang="de-DE" sz="2000" dirty="0">
                <a:solidFill>
                  <a:srgbClr val="FFFFFF"/>
                </a:solidFill>
                <a:latin typeface="MetaNormal-Roman"/>
              </a:rPr>
              <a:t>u.a. verfügbar durch CT, MR, PET, Ultraschall, </a:t>
            </a:r>
            <a:r>
              <a:rPr lang="de-DE" sz="2000" dirty="0" smtClean="0">
                <a:solidFill>
                  <a:srgbClr val="FFFFFF"/>
                </a:solidFill>
                <a:latin typeface="MetaNormal-Roman"/>
              </a:rPr>
              <a:t>Simulationen</a:t>
            </a:r>
          </a:p>
          <a:p>
            <a:pPr marL="342900" indent="-342900">
              <a:buFontTx/>
              <a:buChar char="-"/>
            </a:pPr>
            <a:r>
              <a:rPr lang="de-DE" sz="2000" dirty="0" smtClean="0">
                <a:solidFill>
                  <a:srgbClr val="FFFFFF"/>
                </a:solidFill>
                <a:latin typeface="MetaNormal-Roman"/>
              </a:rPr>
              <a:t>An jeder Stelle im 3D-Gitter steht ein Intensitätswert</a:t>
            </a:r>
          </a:p>
          <a:p>
            <a:pPr marL="800100" lvl="1" indent="-342900">
              <a:buFontTx/>
              <a:buChar char="-"/>
            </a:pPr>
            <a:r>
              <a:rPr lang="de-DE" sz="2000" dirty="0">
                <a:solidFill>
                  <a:srgbClr val="FFFFFF"/>
                </a:solidFill>
                <a:latin typeface="MetaNormal-Roman"/>
              </a:rPr>
              <a:t>Ähnlich wie digitale Graustufen-Bilder im 2D</a:t>
            </a:r>
          </a:p>
          <a:p>
            <a:pPr marL="800100" lvl="1" indent="-342900">
              <a:buFontTx/>
              <a:buChar char="-"/>
            </a:pPr>
            <a:endParaRPr lang="de-DE" sz="2000" dirty="0" smtClean="0">
              <a:solidFill>
                <a:srgbClr val="FFFFFF"/>
              </a:solidFill>
              <a:latin typeface="MetaNormal-Roman"/>
            </a:endParaRPr>
          </a:p>
          <a:p>
            <a:pPr marL="800100" lvl="1" indent="-342900">
              <a:buFontTx/>
              <a:buChar char="-"/>
            </a:pP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6" name="Picture 5" descr="Screen Shot 2015-01-24 at 19.38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645024"/>
            <a:ext cx="561881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0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24000" y="109440"/>
            <a:ext cx="6048200" cy="6998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000" dirty="0" smtClean="0">
                <a:solidFill>
                  <a:srgbClr val="FFFFFF"/>
                </a:solidFill>
                <a:latin typeface="MetaNormal-Roman"/>
              </a:rPr>
              <a:t>Volumen-</a:t>
            </a:r>
            <a:r>
              <a:rPr lang="de-DE" sz="4000" dirty="0" err="1" smtClean="0">
                <a:solidFill>
                  <a:srgbClr val="FFFFFF"/>
                </a:solidFill>
                <a:latin typeface="MetaNormal-Roman"/>
              </a:rPr>
              <a:t>Raycasting</a:t>
            </a:r>
            <a:endParaRPr dirty="0"/>
          </a:p>
        </p:txBody>
      </p:sp>
      <p:sp>
        <p:nvSpPr>
          <p:cNvPr id="3" name="CustomShape 1"/>
          <p:cNvSpPr/>
          <p:nvPr/>
        </p:nvSpPr>
        <p:spPr>
          <a:xfrm>
            <a:off x="323528" y="10009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183457"/>
            <a:ext cx="4388696" cy="2253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697241"/>
            <a:ext cx="4392488" cy="148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ustomShape 1"/>
          <p:cNvSpPr/>
          <p:nvPr/>
        </p:nvSpPr>
        <p:spPr>
          <a:xfrm>
            <a:off x="475928" y="11533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544" y="1196752"/>
            <a:ext cx="82089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de-DE" sz="2000" dirty="0">
                <a:solidFill>
                  <a:srgbClr val="FFFFFF"/>
                </a:solidFill>
                <a:latin typeface="MetaNormal-Roman"/>
              </a:rPr>
              <a:t>Volumendaten können (teilweise) transparent sein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de-DE" sz="2000" dirty="0">
                <a:solidFill>
                  <a:srgbClr val="FFFFFF"/>
                </a:solidFill>
                <a:latin typeface="MetaNormal-Roman"/>
              </a:rPr>
              <a:t>Man sieht evtl. mehr als nur den ersten getroffenen Farbwert</a:t>
            </a:r>
          </a:p>
        </p:txBody>
      </p:sp>
      <p:pic>
        <p:nvPicPr>
          <p:cNvPr id="9" name="Picture 8" descr="Screen Shot 2015-06-09 at 16.49.1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996952"/>
            <a:ext cx="7128644" cy="183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24000" y="109440"/>
            <a:ext cx="6048200" cy="6998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000" dirty="0" smtClean="0">
                <a:solidFill>
                  <a:srgbClr val="FFFFFF"/>
                </a:solidFill>
                <a:latin typeface="MetaNormal-Roman"/>
              </a:rPr>
              <a:t>Volumen-</a:t>
            </a:r>
            <a:r>
              <a:rPr lang="de-DE" sz="4000" dirty="0" err="1" smtClean="0">
                <a:solidFill>
                  <a:srgbClr val="FFFFFF"/>
                </a:solidFill>
                <a:latin typeface="MetaNormal-Roman"/>
              </a:rPr>
              <a:t>Raycasting</a:t>
            </a:r>
            <a:endParaRPr dirty="0"/>
          </a:p>
        </p:txBody>
      </p:sp>
      <p:sp>
        <p:nvSpPr>
          <p:cNvPr id="3" name="CustomShape 1"/>
          <p:cNvSpPr/>
          <p:nvPr/>
        </p:nvSpPr>
        <p:spPr>
          <a:xfrm>
            <a:off x="323528" y="10009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1" name="CustomShape 1"/>
          <p:cNvSpPr/>
          <p:nvPr/>
        </p:nvSpPr>
        <p:spPr>
          <a:xfrm>
            <a:off x="475928" y="11533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10" name="Grafik 17" descr="raycasting_new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4008" y="2585042"/>
            <a:ext cx="3896443" cy="235612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179512" y="2780928"/>
            <a:ext cx="4320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Bestimme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Ein</a:t>
            </a:r>
            <a:r>
              <a:rPr lang="en-US" sz="1400" dirty="0" smtClean="0">
                <a:solidFill>
                  <a:schemeClr val="bg1"/>
                </a:solidFill>
              </a:rPr>
              <a:t>- </a:t>
            </a:r>
            <a:r>
              <a:rPr lang="en-US" sz="1400" dirty="0">
                <a:solidFill>
                  <a:schemeClr val="bg1"/>
                </a:solidFill>
              </a:rPr>
              <a:t>und </a:t>
            </a:r>
            <a:r>
              <a:rPr lang="en-US" sz="1400" dirty="0" err="1" smtClean="0">
                <a:solidFill>
                  <a:schemeClr val="bg1"/>
                </a:solidFill>
              </a:rPr>
              <a:t>Austrittspunkt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Berechne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Strahlrichtung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im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Volumen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Solange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Strahl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Volumen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Hole </a:t>
            </a:r>
            <a:r>
              <a:rPr lang="en-US" sz="1400" dirty="0" err="1">
                <a:solidFill>
                  <a:schemeClr val="bg1"/>
                </a:solidFill>
              </a:rPr>
              <a:t>Intensitätswert</a:t>
            </a:r>
            <a:r>
              <a:rPr lang="en-US" sz="1400" dirty="0">
                <a:solidFill>
                  <a:schemeClr val="bg1"/>
                </a:solidFill>
              </a:rPr>
              <a:t> an </a:t>
            </a:r>
            <a:r>
              <a:rPr lang="en-US" sz="1400" dirty="0" err="1">
                <a:solidFill>
                  <a:schemeClr val="bg1"/>
                </a:solidFill>
              </a:rPr>
              <a:t>aktueller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Position</a:t>
            </a:r>
            <a:endParaRPr lang="en-US" sz="1400" dirty="0">
              <a:solidFill>
                <a:schemeClr val="bg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 dirty="0" err="1" smtClean="0">
                <a:solidFill>
                  <a:schemeClr val="bg1"/>
                </a:solidFill>
              </a:rPr>
              <a:t>Finde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Farbe</a:t>
            </a:r>
            <a:r>
              <a:rPr lang="en-US" sz="1400" dirty="0" smtClean="0">
                <a:solidFill>
                  <a:schemeClr val="bg1"/>
                </a:solidFill>
              </a:rPr>
              <a:t> und </a:t>
            </a:r>
            <a:r>
              <a:rPr lang="en-US" sz="1400" dirty="0" err="1" smtClean="0">
                <a:solidFill>
                  <a:schemeClr val="bg1"/>
                </a:solidFill>
              </a:rPr>
              <a:t>Opazität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</a:t>
            </a:r>
            <a:r>
              <a:rPr lang="en-US" sz="1400" dirty="0" err="1" smtClean="0">
                <a:solidFill>
                  <a:schemeClr val="bg1"/>
                </a:solidFill>
              </a:rPr>
              <a:t>ür</a:t>
            </a:r>
            <a:r>
              <a:rPr lang="en-US" sz="1400" dirty="0" smtClean="0">
                <a:solidFill>
                  <a:schemeClr val="bg1"/>
                </a:solidFill>
              </a:rPr>
              <a:t> die </a:t>
            </a:r>
            <a:r>
              <a:rPr lang="en-US" sz="1400" dirty="0" err="1" smtClean="0">
                <a:solidFill>
                  <a:schemeClr val="bg1"/>
                </a:solidFill>
              </a:rPr>
              <a:t>Intensität</a:t>
            </a:r>
            <a:endParaRPr lang="en-US" sz="1400" dirty="0">
              <a:solidFill>
                <a:schemeClr val="bg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Akkumuliere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Farb</a:t>
            </a:r>
            <a:r>
              <a:rPr lang="en-US" sz="1400" dirty="0">
                <a:solidFill>
                  <a:schemeClr val="bg1"/>
                </a:solidFill>
              </a:rPr>
              <a:t>- </a:t>
            </a:r>
            <a:r>
              <a:rPr lang="en-US" sz="1400" dirty="0" smtClean="0">
                <a:solidFill>
                  <a:schemeClr val="bg1"/>
                </a:solidFill>
              </a:rPr>
              <a:t>und </a:t>
            </a:r>
            <a:r>
              <a:rPr lang="en-US" sz="1400" dirty="0" err="1">
                <a:solidFill>
                  <a:schemeClr val="bg1"/>
                </a:solidFill>
              </a:rPr>
              <a:t>Opazitätswert</a:t>
            </a:r>
            <a:endParaRPr lang="en-US" sz="1400" dirty="0">
              <a:solidFill>
                <a:schemeClr val="bg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 dirty="0" err="1" smtClean="0">
                <a:solidFill>
                  <a:schemeClr val="bg1"/>
                </a:solidFill>
              </a:rPr>
              <a:t>Gehe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zu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nächster</a:t>
            </a:r>
            <a:r>
              <a:rPr lang="en-US" sz="1400" dirty="0" smtClean="0">
                <a:solidFill>
                  <a:schemeClr val="bg1"/>
                </a:solidFill>
              </a:rPr>
              <a:t> Position </a:t>
            </a:r>
            <a:r>
              <a:rPr lang="en-US" sz="1400" dirty="0" err="1" smtClean="0">
                <a:solidFill>
                  <a:schemeClr val="bg1"/>
                </a:solidFill>
              </a:rPr>
              <a:t>entlang</a:t>
            </a:r>
            <a:r>
              <a:rPr lang="en-US" sz="1400" dirty="0" smtClean="0">
                <a:solidFill>
                  <a:schemeClr val="bg1"/>
                </a:solidFill>
              </a:rPr>
              <a:t> des </a:t>
            </a:r>
            <a:r>
              <a:rPr lang="en-US" sz="1400" dirty="0" err="1" smtClean="0">
                <a:solidFill>
                  <a:schemeClr val="bg1"/>
                </a:solidFill>
              </a:rPr>
              <a:t>Strahls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1520" y="1052736"/>
            <a:ext cx="82089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Wie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bei</a:t>
            </a:r>
            <a:r>
              <a:rPr lang="en-US" sz="2000" dirty="0" smtClean="0">
                <a:solidFill>
                  <a:schemeClr val="bg1"/>
                </a:solidFill>
              </a:rPr>
              <a:t> First-Hit-</a:t>
            </a:r>
            <a:r>
              <a:rPr lang="en-US" sz="2000" dirty="0" err="1" smtClean="0">
                <a:solidFill>
                  <a:schemeClr val="bg1"/>
                </a:solidFill>
              </a:rPr>
              <a:t>Raycasting</a:t>
            </a:r>
            <a:r>
              <a:rPr lang="en-US" sz="2000" dirty="0" smtClean="0">
                <a:solidFill>
                  <a:schemeClr val="bg1"/>
                </a:solidFill>
              </a:rPr>
              <a:t>: </a:t>
            </a:r>
            <a:r>
              <a:rPr lang="en-US" sz="2000" dirty="0" err="1" smtClean="0">
                <a:solidFill>
                  <a:schemeClr val="bg1"/>
                </a:solidFill>
              </a:rPr>
              <a:t>ein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Strahl</a:t>
            </a:r>
            <a:r>
              <a:rPr lang="en-US" sz="2000" dirty="0">
                <a:solidFill>
                  <a:schemeClr val="bg1"/>
                </a:solidFill>
              </a:rPr>
              <a:t> pro Pixel </a:t>
            </a:r>
            <a:r>
              <a:rPr lang="en-US" sz="2000" dirty="0" smtClean="0">
                <a:solidFill>
                  <a:schemeClr val="bg1"/>
                </a:solidFill>
              </a:rPr>
              <a:t>der </a:t>
            </a:r>
            <a:r>
              <a:rPr lang="en-US" sz="2000" dirty="0" err="1" smtClean="0">
                <a:solidFill>
                  <a:schemeClr val="bg1"/>
                </a:solidFill>
              </a:rPr>
              <a:t>Bildfläche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Betrachte</a:t>
            </a:r>
            <a:r>
              <a:rPr lang="en-US" sz="2000" dirty="0" smtClean="0">
                <a:solidFill>
                  <a:schemeClr val="bg1"/>
                </a:solidFill>
              </a:rPr>
              <a:t> die </a:t>
            </a:r>
            <a:r>
              <a:rPr lang="en-US" sz="2000" dirty="0" err="1" smtClean="0">
                <a:solidFill>
                  <a:schemeClr val="bg1"/>
                </a:solidFill>
              </a:rPr>
              <a:t>Werte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entlang</a:t>
            </a:r>
            <a:r>
              <a:rPr lang="en-US" sz="2000" dirty="0" smtClean="0">
                <a:solidFill>
                  <a:schemeClr val="bg1"/>
                </a:solidFill>
              </a:rPr>
              <a:t> des </a:t>
            </a:r>
            <a:r>
              <a:rPr lang="en-US" sz="2000" dirty="0" err="1" smtClean="0">
                <a:solidFill>
                  <a:schemeClr val="bg1"/>
                </a:solidFill>
              </a:rPr>
              <a:t>Strahls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weise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ihnen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Farb</a:t>
            </a:r>
            <a:r>
              <a:rPr lang="en-US" sz="2000" dirty="0" smtClean="0">
                <a:solidFill>
                  <a:schemeClr val="bg1"/>
                </a:solidFill>
              </a:rPr>
              <a:t>- und </a:t>
            </a:r>
            <a:r>
              <a:rPr lang="en-US" sz="2000" dirty="0" err="1" smtClean="0">
                <a:solidFill>
                  <a:schemeClr val="bg1"/>
                </a:solidFill>
              </a:rPr>
              <a:t>Opazitätswerte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zu</a:t>
            </a:r>
            <a:r>
              <a:rPr lang="en-US" sz="2000" dirty="0" smtClean="0">
                <a:solidFill>
                  <a:schemeClr val="bg1"/>
                </a:solidFill>
              </a:rPr>
              <a:t> und </a:t>
            </a:r>
            <a:r>
              <a:rPr lang="en-US" sz="2000" dirty="0" err="1" smtClean="0">
                <a:solidFill>
                  <a:schemeClr val="bg1"/>
                </a:solidFill>
              </a:rPr>
              <a:t>verbinde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sie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zu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neuer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Farbe</a:t>
            </a: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err="1" smtClean="0">
                <a:solidFill>
                  <a:schemeClr val="bg1"/>
                </a:solidFill>
              </a:rPr>
              <a:t>Für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jeden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Strahl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8" name="Rectangle 7"/>
          <p:cNvSpPr/>
          <p:nvPr/>
        </p:nvSpPr>
        <p:spPr>
          <a:xfrm>
            <a:off x="323528" y="5149641"/>
            <a:ext cx="82089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Offene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Fragen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Wie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finden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wir</a:t>
            </a:r>
            <a:r>
              <a:rPr lang="en-US" sz="2000" dirty="0" smtClean="0">
                <a:solidFill>
                  <a:schemeClr val="bg1"/>
                </a:solidFill>
              </a:rPr>
              <a:t> die </a:t>
            </a:r>
            <a:r>
              <a:rPr lang="en-US" sz="2000" dirty="0" err="1" smtClean="0">
                <a:solidFill>
                  <a:schemeClr val="bg1"/>
                </a:solidFill>
              </a:rPr>
              <a:t>Ein</a:t>
            </a:r>
            <a:r>
              <a:rPr lang="en-US" sz="2000" dirty="0" smtClean="0">
                <a:solidFill>
                  <a:schemeClr val="bg1"/>
                </a:solidFill>
              </a:rPr>
              <a:t>- und </a:t>
            </a:r>
            <a:r>
              <a:rPr lang="en-US" sz="2000" dirty="0" err="1" smtClean="0">
                <a:solidFill>
                  <a:schemeClr val="bg1"/>
                </a:solidFill>
              </a:rPr>
              <a:t>Austrittspunkte</a:t>
            </a:r>
            <a:r>
              <a:rPr lang="en-US" sz="2000" dirty="0" smtClean="0">
                <a:solidFill>
                  <a:schemeClr val="bg1"/>
                </a:solidFill>
              </a:rPr>
              <a:t>?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Wie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finden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wir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Farb</a:t>
            </a:r>
            <a:r>
              <a:rPr lang="en-US" sz="2000" dirty="0" smtClean="0">
                <a:solidFill>
                  <a:schemeClr val="bg1"/>
                </a:solidFill>
              </a:rPr>
              <a:t>- und </a:t>
            </a:r>
            <a:r>
              <a:rPr lang="en-US" sz="2000" dirty="0" err="1" smtClean="0">
                <a:solidFill>
                  <a:schemeClr val="bg1"/>
                </a:solidFill>
              </a:rPr>
              <a:t>Opazitätswerte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für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Intensitäten</a:t>
            </a:r>
            <a:r>
              <a:rPr lang="en-US" sz="2000" dirty="0" smtClean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689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24000" y="109440"/>
            <a:ext cx="6048200" cy="6998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000" dirty="0" smtClean="0">
                <a:solidFill>
                  <a:srgbClr val="FFFFFF"/>
                </a:solidFill>
                <a:latin typeface="MetaNormal-Roman"/>
              </a:rPr>
              <a:t>Volumen-</a:t>
            </a:r>
            <a:r>
              <a:rPr lang="de-DE" sz="4000" dirty="0" err="1" smtClean="0">
                <a:solidFill>
                  <a:srgbClr val="FFFFFF"/>
                </a:solidFill>
                <a:latin typeface="MetaNormal-Roman"/>
              </a:rPr>
              <a:t>Raycasting</a:t>
            </a:r>
            <a:endParaRPr dirty="0"/>
          </a:p>
        </p:txBody>
      </p:sp>
      <p:sp>
        <p:nvSpPr>
          <p:cNvPr id="3" name="CustomShape 1"/>
          <p:cNvSpPr/>
          <p:nvPr/>
        </p:nvSpPr>
        <p:spPr>
          <a:xfrm>
            <a:off x="323528" y="10009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647" y="1196752"/>
            <a:ext cx="6154689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221088"/>
            <a:ext cx="2192283" cy="2075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C:\Users\tbrix_01.IVV5NET\AppData\Local\Temp\P930279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654" y="4293096"/>
            <a:ext cx="2688298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stomShape 1"/>
          <p:cNvSpPr/>
          <p:nvPr/>
        </p:nvSpPr>
        <p:spPr>
          <a:xfrm>
            <a:off x="475928" y="11533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endParaRPr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08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24000" y="109440"/>
            <a:ext cx="5472136" cy="6998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000" dirty="0" smtClean="0">
                <a:solidFill>
                  <a:srgbClr val="FFFFFF"/>
                </a:solidFill>
                <a:latin typeface="MetaNormal-Roman"/>
              </a:rPr>
              <a:t>Wo ist mein Volumen? </a:t>
            </a:r>
            <a:endParaRPr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5321304"/>
            <a:ext cx="2207720" cy="1103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stomShape 1"/>
          <p:cNvSpPr/>
          <p:nvPr/>
        </p:nvSpPr>
        <p:spPr>
          <a:xfrm>
            <a:off x="323528" y="10009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000" dirty="0" smtClean="0">
                <a:solidFill>
                  <a:srgbClr val="FFFFFF"/>
                </a:solidFill>
                <a:latin typeface="MetaNormal-Roman"/>
              </a:rPr>
              <a:t>- Zeichne den Umriss des Volumens als Würfel.</a:t>
            </a:r>
          </a:p>
          <a:p>
            <a:pPr>
              <a:lnSpc>
                <a:spcPct val="100000"/>
              </a:lnSpc>
            </a:pPr>
            <a:r>
              <a:rPr lang="de-DE" sz="2000" dirty="0" smtClean="0">
                <a:solidFill>
                  <a:srgbClr val="FFFFFF"/>
                </a:solidFill>
                <a:latin typeface="MetaNormal-Roman"/>
              </a:rPr>
              <a:t>- Codiere in der Farbe die Position innerhalb des </a:t>
            </a:r>
            <a:r>
              <a:rPr lang="de-DE" sz="2000" dirty="0" err="1" smtClean="0">
                <a:solidFill>
                  <a:srgbClr val="FFFFFF"/>
                </a:solidFill>
                <a:latin typeface="MetaNormal-Roman"/>
              </a:rPr>
              <a:t>Volumes</a:t>
            </a:r>
            <a:endParaRPr lang="de-DE" sz="2000" dirty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0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000" dirty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0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000" dirty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0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000" dirty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0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000" dirty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0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0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r>
              <a:rPr lang="de-DE" sz="2000" dirty="0" smtClean="0">
                <a:solidFill>
                  <a:srgbClr val="FFFFFF"/>
                </a:solidFill>
                <a:latin typeface="MetaNormal-Roman"/>
              </a:rPr>
              <a:t>- Keine Berechnung von Ein- und Austrittspunkten im </a:t>
            </a:r>
            <a:r>
              <a:rPr lang="de-DE" sz="2000" dirty="0" err="1" smtClean="0">
                <a:solidFill>
                  <a:srgbClr val="FFFFFF"/>
                </a:solidFill>
                <a:latin typeface="MetaNormal-Roman"/>
              </a:rPr>
              <a:t>Shader</a:t>
            </a:r>
            <a:r>
              <a:rPr lang="de-DE" sz="2000" dirty="0" smtClean="0">
                <a:solidFill>
                  <a:srgbClr val="FFFFFF"/>
                </a:solidFill>
                <a:latin typeface="MetaNormal-Roman"/>
              </a:rPr>
              <a:t> nötig.</a:t>
            </a:r>
          </a:p>
          <a:p>
            <a:pPr>
              <a:lnSpc>
                <a:spcPct val="100000"/>
              </a:lnSpc>
            </a:pPr>
            <a:r>
              <a:rPr lang="de-DE" sz="2000" dirty="0" smtClean="0">
                <a:solidFill>
                  <a:srgbClr val="FFFFFF"/>
                </a:solidFill>
                <a:latin typeface="MetaNormal-Roman"/>
              </a:rPr>
              <a:t>- Einfache Optimierungen und „Clipping“ (siehe später) möglich</a:t>
            </a:r>
            <a:endParaRPr lang="de-DE" sz="2000" dirty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Das erste Ziel: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0" y="3274344"/>
            <a:ext cx="1485763" cy="1406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92323"/>
            <a:ext cx="1302081" cy="123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417" b="27417"/>
          <a:stretch/>
        </p:blipFill>
        <p:spPr bwMode="auto">
          <a:xfrm>
            <a:off x="4068683" y="2916000"/>
            <a:ext cx="1727453" cy="1635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86" y="1738563"/>
            <a:ext cx="1602115" cy="1517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43" y="1818056"/>
            <a:ext cx="1434469" cy="135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401" y="1719935"/>
            <a:ext cx="1641735" cy="1554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10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24000" y="109440"/>
            <a:ext cx="4535280" cy="6998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000" dirty="0" smtClean="0">
                <a:solidFill>
                  <a:srgbClr val="FFFFFF"/>
                </a:solidFill>
                <a:latin typeface="MetaNormal-Roman"/>
              </a:rPr>
              <a:t>Erste Aufgaben</a:t>
            </a:r>
            <a:endParaRPr dirty="0"/>
          </a:p>
        </p:txBody>
      </p:sp>
      <p:sp>
        <p:nvSpPr>
          <p:cNvPr id="3" name="CustomShape 1"/>
          <p:cNvSpPr/>
          <p:nvPr/>
        </p:nvSpPr>
        <p:spPr>
          <a:xfrm>
            <a:off x="323528" y="10009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- Macht ein blaues Viereck</a:t>
            </a: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- Macht einen bunten Würfel</a:t>
            </a:r>
          </a:p>
          <a:p>
            <a:pPr>
              <a:lnSpc>
                <a:spcPct val="10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- Passt die Würfeldimensionen </a:t>
            </a:r>
          </a:p>
          <a:p>
            <a:pPr>
              <a:lnSpc>
                <a:spcPct val="100000"/>
              </a:lnSpc>
            </a:pPr>
            <a:r>
              <a:rPr lang="de-DE" sz="2400" dirty="0">
                <a:solidFill>
                  <a:srgbClr val="FFFFFF"/>
                </a:solidFill>
                <a:latin typeface="MetaNormal-Roman"/>
              </a:rPr>
              <a:t> </a:t>
            </a: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 an das Volumen an</a:t>
            </a: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- Färbt den Würfel richtig ein</a:t>
            </a:r>
          </a:p>
          <a:p>
            <a:pPr>
              <a:lnSpc>
                <a:spcPct val="100000"/>
              </a:lnSpc>
            </a:pPr>
            <a:endParaRPr lang="de-DE" sz="2400" dirty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124744"/>
            <a:ext cx="1689063" cy="151695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46" y="2420887"/>
            <a:ext cx="2326101" cy="2089081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336" y="4502245"/>
            <a:ext cx="2986992" cy="1493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068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24000" y="109440"/>
            <a:ext cx="4535280" cy="6998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000" dirty="0" smtClean="0">
                <a:solidFill>
                  <a:srgbClr val="FFFFFF"/>
                </a:solidFill>
                <a:latin typeface="MetaNormal-Roman"/>
              </a:rPr>
              <a:t>Weitere Schritte</a:t>
            </a:r>
            <a:endParaRPr dirty="0"/>
          </a:p>
        </p:txBody>
      </p:sp>
      <p:sp>
        <p:nvSpPr>
          <p:cNvPr id="3" name="CustomShape 1"/>
          <p:cNvSpPr/>
          <p:nvPr/>
        </p:nvSpPr>
        <p:spPr>
          <a:xfrm>
            <a:off x="323528" y="10009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Lade den Workspace „</a:t>
            </a:r>
            <a:r>
              <a:rPr lang="de-DE" sz="2400" dirty="0" err="1" smtClean="0">
                <a:solidFill>
                  <a:srgbClr val="FFFFFF"/>
                </a:solidFill>
                <a:latin typeface="MetaNormal-Roman"/>
              </a:rPr>
              <a:t>MeinZweiterWorkspace</a:t>
            </a: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“</a:t>
            </a:r>
          </a:p>
          <a:p>
            <a:pPr>
              <a:lnSpc>
                <a:spcPct val="100000"/>
              </a:lnSpc>
            </a:pPr>
            <a:endParaRPr lang="de-DE" sz="2400" dirty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547405"/>
            <a:ext cx="2232248" cy="200479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58242"/>
            <a:ext cx="2016224" cy="41578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4066870"/>
            <a:ext cx="5134692" cy="173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4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24000" y="109440"/>
            <a:ext cx="4535280" cy="6998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000" dirty="0" smtClean="0">
                <a:solidFill>
                  <a:srgbClr val="FFFFFF"/>
                </a:solidFill>
                <a:latin typeface="MetaNormal-Roman"/>
              </a:rPr>
              <a:t>Weitere Aufgaben</a:t>
            </a:r>
            <a:endParaRPr dirty="0"/>
          </a:p>
        </p:txBody>
      </p:sp>
      <p:sp>
        <p:nvSpPr>
          <p:cNvPr id="3" name="CustomShape 1"/>
          <p:cNvSpPr/>
          <p:nvPr/>
        </p:nvSpPr>
        <p:spPr>
          <a:xfrm>
            <a:off x="323528" y="10009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- Rauschen im Datensatz entfernen.</a:t>
            </a: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- Den Datensatz rot färben.</a:t>
            </a:r>
          </a:p>
          <a:p>
            <a:pPr>
              <a:lnSpc>
                <a:spcPct val="100000"/>
              </a:lnSpc>
            </a:pPr>
            <a:endParaRPr lang="de-DE" sz="2400" dirty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- Den Datensatz schwarz färben</a:t>
            </a:r>
          </a:p>
          <a:p>
            <a:pPr>
              <a:lnSpc>
                <a:spcPct val="100000"/>
              </a:lnSpc>
            </a:pPr>
            <a:endParaRPr lang="de-DE" sz="2400" dirty="0">
              <a:solidFill>
                <a:srgbClr val="FFFFFF"/>
              </a:solidFill>
              <a:latin typeface="MetaNormal-Roman"/>
            </a:endParaRPr>
          </a:p>
          <a:p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- Den </a:t>
            </a:r>
            <a:r>
              <a:rPr lang="de-DE" sz="2400" dirty="0">
                <a:solidFill>
                  <a:srgbClr val="FFFFFF"/>
                </a:solidFill>
                <a:latin typeface="MetaNormal-Roman"/>
              </a:rPr>
              <a:t>Farbverlauf etwas glätten. </a:t>
            </a: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</p:txBody>
      </p:sp>
    </p:spTree>
    <p:extLst>
      <p:ext uri="{BB962C8B-B14F-4D97-AF65-F5344CB8AC3E}">
        <p14:creationId xmlns:p14="http://schemas.microsoft.com/office/powerpoint/2010/main" val="16979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24000" y="109440"/>
            <a:ext cx="6048200" cy="6998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000" dirty="0">
                <a:solidFill>
                  <a:srgbClr val="FFFFFF"/>
                </a:solidFill>
                <a:latin typeface="MetaNormal-Roman"/>
              </a:rPr>
              <a:t>Transferfunktion</a:t>
            </a:r>
            <a:endParaRPr lang="de-DE" sz="4000" dirty="0"/>
          </a:p>
        </p:txBody>
      </p:sp>
      <p:sp>
        <p:nvSpPr>
          <p:cNvPr id="3" name="CustomShape 1"/>
          <p:cNvSpPr/>
          <p:nvPr/>
        </p:nvSpPr>
        <p:spPr>
          <a:xfrm>
            <a:off x="323528" y="10009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1" name="CustomShape 1"/>
          <p:cNvSpPr/>
          <p:nvPr/>
        </p:nvSpPr>
        <p:spPr>
          <a:xfrm>
            <a:off x="475928" y="11533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Datenwerte sind nur Intensitäten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Abbildung von (abstrakten) Datenwerten (Intensitäten) auf </a:t>
            </a:r>
            <a:r>
              <a:rPr lang="de-DE" sz="2400" i="1" dirty="0" smtClean="0">
                <a:solidFill>
                  <a:srgbClr val="FFFFFF"/>
                </a:solidFill>
                <a:latin typeface="MetaNormal-Roman"/>
              </a:rPr>
              <a:t>optische Eigenschaften</a:t>
            </a: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 (Farbe, Opazität) mittels </a:t>
            </a:r>
            <a:r>
              <a:rPr lang="de-DE" sz="2400" i="1" dirty="0" smtClean="0">
                <a:solidFill>
                  <a:srgbClr val="FFFFFF"/>
                </a:solidFill>
                <a:latin typeface="MetaNormal-Roman"/>
              </a:rPr>
              <a:t>Transferfunktion</a:t>
            </a:r>
          </a:p>
          <a:p>
            <a:pPr marL="800100" lvl="1" indent="-342900">
              <a:buFontTx/>
              <a:buChar char="-"/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 marL="800100" lvl="1" indent="-342900">
              <a:buFontTx/>
              <a:buChar char="-"/>
            </a:pP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7" name="Picture 6" descr="Screen Shot 2015-01-25 at 13.23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64" y="3476884"/>
            <a:ext cx="7956376" cy="153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324000" y="109440"/>
            <a:ext cx="4535280" cy="6998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000" dirty="0" err="1" smtClean="0">
                <a:solidFill>
                  <a:srgbClr val="FFFFFF"/>
                </a:solidFill>
                <a:latin typeface="MetaNormal-Roman"/>
              </a:rPr>
              <a:t>Voreen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923" y="3356992"/>
            <a:ext cx="3912509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762" y="1036571"/>
            <a:ext cx="3960441" cy="106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79" y="3372377"/>
            <a:ext cx="3797155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stomShape 1"/>
          <p:cNvSpPr/>
          <p:nvPr/>
        </p:nvSpPr>
        <p:spPr>
          <a:xfrm>
            <a:off x="323528" y="10009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- Open Source Software entwickelt hier an der Universität</a:t>
            </a:r>
            <a:endParaRPr lang="de-DE" sz="2400" dirty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- Plattformunabhängig (Windows, Linux, </a:t>
            </a:r>
            <a:r>
              <a:rPr lang="de-DE" sz="2400" strike="sngStrike" dirty="0" smtClean="0">
                <a:solidFill>
                  <a:srgbClr val="FFFFFF"/>
                </a:solidFill>
                <a:latin typeface="MetaNormal-Roman"/>
              </a:rPr>
              <a:t>Mac OS X</a:t>
            </a: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- In </a:t>
            </a:r>
            <a:r>
              <a:rPr lang="de-DE" sz="2400" dirty="0">
                <a:solidFill>
                  <a:srgbClr val="FFFFFF"/>
                </a:solidFill>
                <a:latin typeface="MetaNormal-Roman"/>
              </a:rPr>
              <a:t>C</a:t>
            </a: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++ / OpenGL programmiert</a:t>
            </a:r>
            <a:endParaRPr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24000" y="109440"/>
            <a:ext cx="4535280" cy="6998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000" dirty="0" smtClean="0">
                <a:solidFill>
                  <a:srgbClr val="FFFFFF"/>
                </a:solidFill>
                <a:latin typeface="MetaNormal-Roman"/>
              </a:rPr>
              <a:t>Transferfunktion</a:t>
            </a:r>
            <a:endParaRPr dirty="0"/>
          </a:p>
        </p:txBody>
      </p:sp>
      <p:sp>
        <p:nvSpPr>
          <p:cNvPr id="3" name="CustomShape 1"/>
          <p:cNvSpPr/>
          <p:nvPr/>
        </p:nvSpPr>
        <p:spPr>
          <a:xfrm>
            <a:off x="323528" y="10009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Lade den Workspace „Standard“</a:t>
            </a:r>
          </a:p>
          <a:p>
            <a:pPr>
              <a:lnSpc>
                <a:spcPct val="100000"/>
              </a:lnSpc>
            </a:pPr>
            <a:endParaRPr lang="de-DE" sz="2400" dirty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71" y="1484784"/>
            <a:ext cx="5973009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5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24000" y="109440"/>
            <a:ext cx="4535280" cy="6998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000" dirty="0" smtClean="0">
                <a:solidFill>
                  <a:srgbClr val="FFFFFF"/>
                </a:solidFill>
                <a:latin typeface="MetaNormal-Roman"/>
              </a:rPr>
              <a:t>Weitere Aufgaben</a:t>
            </a:r>
            <a:endParaRPr dirty="0"/>
          </a:p>
        </p:txBody>
      </p:sp>
      <p:sp>
        <p:nvSpPr>
          <p:cNvPr id="3" name="CustomShape 1"/>
          <p:cNvSpPr/>
          <p:nvPr/>
        </p:nvSpPr>
        <p:spPr>
          <a:xfrm>
            <a:off x="323528" y="10009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- Experimentiert etwas mit der Transfer Funktion.</a:t>
            </a: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- Ladet die </a:t>
            </a: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Walnuss </a:t>
            </a: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und versucht sie gut darzustellen.</a:t>
            </a: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>
              <a:solidFill>
                <a:srgbClr val="FFFFFF"/>
              </a:solidFill>
              <a:latin typeface="MetaNormal-Roman"/>
            </a:endParaRPr>
          </a:p>
          <a:p>
            <a:pPr marL="182563" indent="-182563">
              <a:lnSpc>
                <a:spcPct val="10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- Ladet den </a:t>
            </a: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Mysterybox2 </a:t>
            </a: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Datensatz und versucht herauszufinden, was dieser enthält.</a:t>
            </a:r>
          </a:p>
          <a:p>
            <a:pPr>
              <a:lnSpc>
                <a:spcPct val="10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 </a:t>
            </a:r>
            <a:endParaRPr lang="de-DE" sz="2400" dirty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</p:txBody>
      </p:sp>
    </p:spTree>
    <p:extLst>
      <p:ext uri="{BB962C8B-B14F-4D97-AF65-F5344CB8AC3E}">
        <p14:creationId xmlns:p14="http://schemas.microsoft.com/office/powerpoint/2010/main" val="327834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24000" y="109440"/>
            <a:ext cx="4535280" cy="6998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000" dirty="0" smtClean="0">
                <a:solidFill>
                  <a:srgbClr val="FFFFFF"/>
                </a:solidFill>
                <a:latin typeface="MetaNormal-Roman"/>
              </a:rPr>
              <a:t>Zusammenfassung</a:t>
            </a:r>
            <a:endParaRPr dirty="0"/>
          </a:p>
        </p:txBody>
      </p:sp>
      <p:sp>
        <p:nvSpPr>
          <p:cNvPr id="3" name="CustomShape 1"/>
          <p:cNvSpPr/>
          <p:nvPr/>
        </p:nvSpPr>
        <p:spPr>
          <a:xfrm>
            <a:off x="323528" y="10009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 </a:t>
            </a:r>
            <a:endParaRPr lang="de-DE" sz="2400" dirty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</p:txBody>
      </p:sp>
      <p:pic>
        <p:nvPicPr>
          <p:cNvPr id="4" name="Picture 3" descr="dv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520" y="2631449"/>
            <a:ext cx="3471664" cy="3326694"/>
          </a:xfrm>
          <a:prstGeom prst="rect">
            <a:avLst/>
          </a:prstGeom>
        </p:spPr>
      </p:pic>
      <p:pic>
        <p:nvPicPr>
          <p:cNvPr id="5" name="Picture 4" descr="entry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84784"/>
            <a:ext cx="1512168" cy="1449023"/>
          </a:xfrm>
          <a:prstGeom prst="rect">
            <a:avLst/>
          </a:prstGeom>
        </p:spPr>
      </p:pic>
      <p:pic>
        <p:nvPicPr>
          <p:cNvPr id="6" name="Picture 5" descr="exi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484784"/>
            <a:ext cx="1512168" cy="14490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55776" y="2789791"/>
            <a:ext cx="721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Wingdings"/>
                <a:ea typeface="Wingdings"/>
                <a:cs typeface="Wingdings"/>
              </a:rPr>
              <a:t>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8079" y="2789791"/>
            <a:ext cx="5701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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0" name="Picture 9" descr="Screen Shot 2015-01-25 at 13.23.20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9" t="12815" r="33484" b="10068"/>
          <a:stretch/>
        </p:blipFill>
        <p:spPr>
          <a:xfrm>
            <a:off x="5220072" y="1556792"/>
            <a:ext cx="2520000" cy="12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2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24000" y="109440"/>
            <a:ext cx="6408240" cy="6998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000" dirty="0" smtClean="0">
                <a:solidFill>
                  <a:srgbClr val="FFFFFF"/>
                </a:solidFill>
                <a:latin typeface="MetaNormal-Roman"/>
              </a:rPr>
              <a:t>Zusätzliche Funktionen</a:t>
            </a:r>
            <a:endParaRPr dirty="0"/>
          </a:p>
        </p:txBody>
      </p:sp>
      <p:sp>
        <p:nvSpPr>
          <p:cNvPr id="3" name="CustomShape 1"/>
          <p:cNvSpPr/>
          <p:nvPr/>
        </p:nvSpPr>
        <p:spPr>
          <a:xfrm>
            <a:off x="323528" y="10009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- „Clipping“: Entfernen von Teilen des Datensatzes</a:t>
            </a: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- Segmentierung: Bestimmen von Regionen im Volumen</a:t>
            </a: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 </a:t>
            </a:r>
            <a:endParaRPr lang="de-DE" sz="2400" dirty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</p:txBody>
      </p:sp>
    </p:spTree>
    <p:extLst>
      <p:ext uri="{BB962C8B-B14F-4D97-AF65-F5344CB8AC3E}">
        <p14:creationId xmlns:p14="http://schemas.microsoft.com/office/powerpoint/2010/main" val="22297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24000" y="109440"/>
            <a:ext cx="6048200" cy="6998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000" dirty="0" smtClean="0">
                <a:solidFill>
                  <a:srgbClr val="FFFFFF"/>
                </a:solidFill>
                <a:latin typeface="MetaNormal-Roman"/>
              </a:rPr>
              <a:t>Volumen-</a:t>
            </a:r>
            <a:r>
              <a:rPr lang="de-DE" sz="4000" dirty="0" err="1" smtClean="0">
                <a:solidFill>
                  <a:srgbClr val="FFFFFF"/>
                </a:solidFill>
                <a:latin typeface="MetaNormal-Roman"/>
              </a:rPr>
              <a:t>Raycasting</a:t>
            </a:r>
            <a:endParaRPr dirty="0"/>
          </a:p>
        </p:txBody>
      </p:sp>
      <p:sp>
        <p:nvSpPr>
          <p:cNvPr id="3" name="CustomShape 1"/>
          <p:cNvSpPr/>
          <p:nvPr/>
        </p:nvSpPr>
        <p:spPr>
          <a:xfrm>
            <a:off x="323528" y="10009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1" name="CustomShape 1"/>
          <p:cNvSpPr/>
          <p:nvPr/>
        </p:nvSpPr>
        <p:spPr>
          <a:xfrm>
            <a:off x="475928" y="11533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de-DE" sz="2000" dirty="0" smtClean="0">
                <a:solidFill>
                  <a:srgbClr val="FFFFFF"/>
                </a:solidFill>
                <a:latin typeface="MetaNormal-Roman"/>
              </a:rPr>
              <a:t>Volumendaten können (teilweise) transparent sein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de-DE" sz="2000" dirty="0" smtClean="0">
                <a:solidFill>
                  <a:srgbClr val="FFFFFF"/>
                </a:solidFill>
                <a:latin typeface="MetaNormal-Roman"/>
              </a:rPr>
              <a:t>Man sieht evtl. mehr als nur den ersten getroffenen Farbwert</a:t>
            </a:r>
          </a:p>
          <a:p>
            <a:pPr marL="342900" indent="-342900">
              <a:buFontTx/>
              <a:buChar char="-"/>
            </a:pPr>
            <a:r>
              <a:rPr lang="de-DE" sz="2000" dirty="0" smtClean="0">
                <a:solidFill>
                  <a:srgbClr val="FFFFFF"/>
                </a:solidFill>
                <a:latin typeface="MetaNormal-Roman"/>
              </a:rPr>
              <a:t>Visualisierung</a:t>
            </a:r>
            <a:r>
              <a:rPr lang="de-DE" sz="2000" dirty="0">
                <a:solidFill>
                  <a:srgbClr val="FFFFFF"/>
                </a:solidFill>
                <a:latin typeface="MetaNormal-Roman"/>
              </a:rPr>
              <a:t> </a:t>
            </a:r>
            <a:r>
              <a:rPr lang="de-DE" sz="2000" dirty="0" smtClean="0">
                <a:solidFill>
                  <a:srgbClr val="FFFFFF"/>
                </a:solidFill>
                <a:latin typeface="MetaNormal-Roman"/>
              </a:rPr>
              <a:t>durch Berechnung des Volumen Rendering Integrals für das Emissions-Absorptions-Modell des Lichttransports entlang der Richtung des Lichts:</a:t>
            </a:r>
            <a:endParaRPr lang="de-DE" sz="2000" dirty="0">
              <a:solidFill>
                <a:srgbClr val="FFFFFF"/>
              </a:solidFill>
              <a:latin typeface="MetaNormal-Roman"/>
            </a:endParaRPr>
          </a:p>
          <a:p>
            <a:pPr marL="800100" lvl="1" indent="-342900">
              <a:buFontTx/>
              <a:buChar char="-"/>
            </a:pP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5" name="Picture 4" descr="Screen Shot 2015-06-09 at 16.49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996952"/>
            <a:ext cx="7128644" cy="183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8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24000" y="109440"/>
            <a:ext cx="4535280" cy="6998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000" dirty="0" smtClean="0">
                <a:solidFill>
                  <a:srgbClr val="FFFFFF"/>
                </a:solidFill>
                <a:latin typeface="MetaNormal-Roman"/>
              </a:rPr>
              <a:t>Stereo Rendering</a:t>
            </a:r>
            <a:endParaRPr dirty="0"/>
          </a:p>
        </p:txBody>
      </p:sp>
      <p:sp>
        <p:nvSpPr>
          <p:cNvPr id="3" name="CustomShape 1"/>
          <p:cNvSpPr/>
          <p:nvPr/>
        </p:nvSpPr>
        <p:spPr>
          <a:xfrm>
            <a:off x="323528" y="10009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Wie funktioniert das? </a:t>
            </a:r>
            <a:endParaRPr lang="de-DE" sz="2400" dirty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4307251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280" y="1844824"/>
            <a:ext cx="3529144" cy="176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280" y="3896676"/>
            <a:ext cx="1764572" cy="176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852" y="3898714"/>
            <a:ext cx="1764572" cy="176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634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24000" y="109440"/>
            <a:ext cx="4535280" cy="6998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000" dirty="0" smtClean="0">
                <a:solidFill>
                  <a:srgbClr val="FFFFFF"/>
                </a:solidFill>
                <a:latin typeface="MetaNormal-Roman"/>
              </a:rPr>
              <a:t>OpenGL und GLSL</a:t>
            </a:r>
            <a:endParaRPr dirty="0"/>
          </a:p>
        </p:txBody>
      </p:sp>
      <p:sp>
        <p:nvSpPr>
          <p:cNvPr id="4" name="CustomShape 1"/>
          <p:cNvSpPr/>
          <p:nvPr/>
        </p:nvSpPr>
        <p:spPr>
          <a:xfrm>
            <a:off x="323528" y="1577032"/>
            <a:ext cx="8064896" cy="46602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3200" b="1" dirty="0" smtClean="0">
                <a:solidFill>
                  <a:srgbClr val="FFFFFF"/>
                </a:solidFill>
                <a:latin typeface="MetaNormal-Roman"/>
              </a:rPr>
              <a:t>OpenGL</a:t>
            </a:r>
            <a:r>
              <a:rPr lang="de-DE" sz="3200" dirty="0" smtClean="0">
                <a:solidFill>
                  <a:srgbClr val="FFFFFF"/>
                </a:solidFill>
                <a:latin typeface="MetaNormal-Roman"/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u="sng" dirty="0" smtClean="0">
                <a:solidFill>
                  <a:schemeClr val="bg1"/>
                </a:solidFill>
              </a:rPr>
              <a:t>Open</a:t>
            </a:r>
            <a:r>
              <a:rPr lang="en-US" sz="3200" i="1" dirty="0" smtClean="0">
                <a:solidFill>
                  <a:schemeClr val="bg1"/>
                </a:solidFill>
              </a:rPr>
              <a:t> </a:t>
            </a:r>
            <a:r>
              <a:rPr lang="en-US" sz="3200" i="1" u="sng" dirty="0">
                <a:solidFill>
                  <a:schemeClr val="bg1"/>
                </a:solidFill>
              </a:rPr>
              <a:t>G</a:t>
            </a:r>
            <a:r>
              <a:rPr lang="en-US" sz="3200" i="1" dirty="0">
                <a:solidFill>
                  <a:schemeClr val="bg1"/>
                </a:solidFill>
              </a:rPr>
              <a:t>raphics </a:t>
            </a:r>
            <a:r>
              <a:rPr lang="en-US" sz="3200" i="1" u="sng" dirty="0" smtClean="0">
                <a:solidFill>
                  <a:schemeClr val="bg1"/>
                </a:solidFill>
              </a:rPr>
              <a:t>L</a:t>
            </a:r>
            <a:r>
              <a:rPr lang="en-US" sz="3200" i="1" dirty="0" smtClean="0">
                <a:solidFill>
                  <a:schemeClr val="bg1"/>
                </a:solidFill>
              </a:rPr>
              <a:t>ibrary)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de-DE" sz="2000" dirty="0" smtClean="0">
                <a:solidFill>
                  <a:schemeClr val="bg1"/>
                </a:solidFill>
              </a:rPr>
              <a:t>ist </a:t>
            </a:r>
            <a:r>
              <a:rPr lang="de-DE" sz="2000" dirty="0">
                <a:solidFill>
                  <a:schemeClr val="bg1"/>
                </a:solidFill>
              </a:rPr>
              <a:t>eine Spezifikation für eine plattform- und </a:t>
            </a:r>
            <a:endParaRPr lang="de-DE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smtClean="0">
                <a:solidFill>
                  <a:schemeClr val="bg1"/>
                </a:solidFill>
              </a:rPr>
              <a:t>    programmiersprachenunabhängige </a:t>
            </a:r>
          </a:p>
          <a:p>
            <a:pPr>
              <a:lnSpc>
                <a:spcPct val="100000"/>
              </a:lnSpc>
            </a:pPr>
            <a:r>
              <a:rPr lang="de-DE" sz="2000" dirty="0" smtClean="0">
                <a:solidFill>
                  <a:schemeClr val="bg1"/>
                </a:solidFill>
              </a:rPr>
              <a:t>     Programmierschnittstelle </a:t>
            </a:r>
            <a:r>
              <a:rPr lang="de-DE" sz="2000" dirty="0">
                <a:solidFill>
                  <a:schemeClr val="bg1"/>
                </a:solidFill>
              </a:rPr>
              <a:t>zur Entwicklung von </a:t>
            </a:r>
            <a:endParaRPr lang="de-DE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smtClean="0">
                <a:solidFill>
                  <a:schemeClr val="bg1"/>
                </a:solidFill>
              </a:rPr>
              <a:t>    2D- </a:t>
            </a:r>
            <a:r>
              <a:rPr lang="de-DE" sz="2000" dirty="0">
                <a:solidFill>
                  <a:schemeClr val="bg1"/>
                </a:solidFill>
              </a:rPr>
              <a:t>und 3D- </a:t>
            </a:r>
            <a:r>
              <a:rPr lang="de-DE" sz="2000" dirty="0" smtClean="0">
                <a:solidFill>
                  <a:schemeClr val="bg1"/>
                </a:solidFill>
              </a:rPr>
              <a:t>Computergrafikanwendungen</a:t>
            </a:r>
          </a:p>
          <a:p>
            <a:pPr>
              <a:lnSpc>
                <a:spcPct val="100000"/>
              </a:lnSpc>
            </a:pPr>
            <a:r>
              <a:rPr lang="de-DE" sz="2000" dirty="0" smtClean="0">
                <a:solidFill>
                  <a:schemeClr val="bg1"/>
                </a:solidFill>
              </a:rPr>
              <a:t>-    äquivalent zu DirectX/Direct3D (Microsoft)  </a:t>
            </a:r>
          </a:p>
          <a:p>
            <a:pPr>
              <a:lnSpc>
                <a:spcPct val="10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de-DE" sz="3200" b="1" dirty="0" smtClean="0">
                <a:solidFill>
                  <a:srgbClr val="FFFFFF"/>
                </a:solidFill>
                <a:latin typeface="MetaNormal-Roman"/>
              </a:rPr>
              <a:t>GLSL</a:t>
            </a:r>
            <a:r>
              <a:rPr lang="de-DE" sz="3200" dirty="0" smtClean="0">
                <a:solidFill>
                  <a:srgbClr val="FFFFFF"/>
                </a:solidFill>
                <a:latin typeface="MetaNormal-Roman"/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(Open</a:t>
            </a:r>
            <a:r>
              <a:rPr lang="en-US" sz="3200" u="sng" dirty="0" smtClean="0">
                <a:solidFill>
                  <a:schemeClr val="bg1"/>
                </a:solidFill>
              </a:rPr>
              <a:t>GL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u="sng" dirty="0">
                <a:solidFill>
                  <a:schemeClr val="bg1"/>
                </a:solidFill>
              </a:rPr>
              <a:t>S</a:t>
            </a:r>
            <a:r>
              <a:rPr lang="en-US" sz="3200" dirty="0">
                <a:solidFill>
                  <a:schemeClr val="bg1"/>
                </a:solidFill>
              </a:rPr>
              <a:t>hading </a:t>
            </a:r>
            <a:r>
              <a:rPr lang="en-US" sz="3200" u="sng" dirty="0" smtClean="0">
                <a:solidFill>
                  <a:schemeClr val="bg1"/>
                </a:solidFill>
              </a:rPr>
              <a:t>L</a:t>
            </a:r>
            <a:r>
              <a:rPr lang="en-US" sz="3200" dirty="0" smtClean="0">
                <a:solidFill>
                  <a:schemeClr val="bg1"/>
                </a:solidFill>
              </a:rPr>
              <a:t>anguage)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de-DE" sz="2000" dirty="0" smtClean="0">
                <a:solidFill>
                  <a:schemeClr val="bg1"/>
                </a:solidFill>
              </a:rPr>
              <a:t>ist </a:t>
            </a:r>
            <a:r>
              <a:rPr lang="de-DE" sz="2000" dirty="0">
                <a:solidFill>
                  <a:schemeClr val="bg1"/>
                </a:solidFill>
              </a:rPr>
              <a:t>eine Programmiersprache, um mittels OpenGL auf dem </a:t>
            </a:r>
            <a:endParaRPr lang="de-DE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smtClean="0">
                <a:solidFill>
                  <a:schemeClr val="bg1"/>
                </a:solidFill>
              </a:rPr>
              <a:t>    Grafikprozessor </a:t>
            </a:r>
            <a:r>
              <a:rPr lang="de-DE" sz="2000" dirty="0">
                <a:solidFill>
                  <a:schemeClr val="bg1"/>
                </a:solidFill>
              </a:rPr>
              <a:t>eigene Programme, sogenannte Shader, </a:t>
            </a:r>
            <a:endParaRPr lang="de-DE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smtClean="0">
                <a:solidFill>
                  <a:schemeClr val="bg1"/>
                </a:solidFill>
              </a:rPr>
              <a:t>    auszuführen.</a:t>
            </a:r>
          </a:p>
          <a:p>
            <a:pPr>
              <a:lnSpc>
                <a:spcPct val="100000"/>
              </a:lnSpc>
            </a:pPr>
            <a:r>
              <a:rPr lang="de-DE" sz="2000" dirty="0" smtClean="0">
                <a:solidFill>
                  <a:schemeClr val="bg1"/>
                </a:solidFill>
              </a:rPr>
              <a:t>-    äquivalent zu HLSL (Microsoft)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348880"/>
            <a:ext cx="23812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323528" y="10009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Hilfreiche Visualisierungen können nur in Zusammenarbeit erstellt werden</a:t>
            </a:r>
            <a:endParaRPr lang="de-DE" sz="2400" dirty="0">
              <a:solidFill>
                <a:srgbClr val="FFFFFF"/>
              </a:solidFill>
              <a:latin typeface="MetaNormal-Roman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Große Herausforderung sowohl für Mediziner und Biologen als auch für Informatiker</a:t>
            </a:r>
          </a:p>
        </p:txBody>
      </p:sp>
      <p:sp>
        <p:nvSpPr>
          <p:cNvPr id="208" name="CustomShape 1"/>
          <p:cNvSpPr/>
          <p:nvPr/>
        </p:nvSpPr>
        <p:spPr>
          <a:xfrm>
            <a:off x="324000" y="109440"/>
            <a:ext cx="6624264" cy="69984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de-DE" sz="4000" dirty="0" smtClean="0">
                <a:solidFill>
                  <a:srgbClr val="FFFFFF"/>
                </a:solidFill>
                <a:latin typeface="MetaNormal-Roman"/>
              </a:rPr>
              <a:t>Zusammenarbeit</a:t>
            </a:r>
            <a:endParaRPr sz="4000" dirty="0"/>
          </a:p>
        </p:txBody>
      </p:sp>
      <p:grpSp>
        <p:nvGrpSpPr>
          <p:cNvPr id="7" name="Gruppieren 33"/>
          <p:cNvGrpSpPr/>
          <p:nvPr/>
        </p:nvGrpSpPr>
        <p:grpSpPr>
          <a:xfrm>
            <a:off x="4929044" y="2951460"/>
            <a:ext cx="2235244" cy="3067769"/>
            <a:chOff x="4991447" y="2823684"/>
            <a:chExt cx="2235244" cy="3067769"/>
          </a:xfrm>
        </p:grpSpPr>
        <p:grpSp>
          <p:nvGrpSpPr>
            <p:cNvPr id="8" name="Gruppieren 28"/>
            <p:cNvGrpSpPr/>
            <p:nvPr/>
          </p:nvGrpSpPr>
          <p:grpSpPr>
            <a:xfrm>
              <a:off x="4991447" y="2823684"/>
              <a:ext cx="2235244" cy="1694958"/>
              <a:chOff x="4991447" y="2823684"/>
              <a:chExt cx="2235244" cy="1694958"/>
            </a:xfrm>
          </p:grpSpPr>
          <p:pic>
            <p:nvPicPr>
              <p:cNvPr id="13" name="Picture 1" descr="C:\Dokumente und Einstellungen\Jennis Meyer-Spradow\Lokale Einstellungen\Temporary Internet Files\Content.IE5\H6UYRNYN\MCj04339250000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720362" y="2823684"/>
                <a:ext cx="723846" cy="674147"/>
              </a:xfrm>
              <a:prstGeom prst="rect">
                <a:avLst/>
              </a:prstGeom>
              <a:noFill/>
            </p:spPr>
          </p:pic>
          <p:pic>
            <p:nvPicPr>
              <p:cNvPr id="14" name="Picture 3" descr="C:\Dokumente und Einstellungen\Jennis Meyer-Spradow\Lokale Einstellungen\Temporary Internet Files\Content.IE5\Z0CQ4VN4\MCj04339410000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179011" y="3843697"/>
                <a:ext cx="723846" cy="674147"/>
              </a:xfrm>
              <a:prstGeom prst="rect">
                <a:avLst/>
              </a:prstGeom>
              <a:noFill/>
            </p:spPr>
          </p:pic>
          <p:sp>
            <p:nvSpPr>
              <p:cNvPr id="15" name="Gebogener Pfeil 13"/>
              <p:cNvSpPr/>
              <p:nvPr/>
            </p:nvSpPr>
            <p:spPr bwMode="auto">
              <a:xfrm rot="17533468">
                <a:off x="4796499" y="3186803"/>
                <a:ext cx="1271100" cy="881204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800000"/>
                  <a:gd name="adj5" fmla="val 19549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Pfeil nach rechts 14"/>
              <p:cNvSpPr/>
              <p:nvPr/>
            </p:nvSpPr>
            <p:spPr bwMode="auto">
              <a:xfrm rot="6050174">
                <a:off x="5518013" y="3584810"/>
                <a:ext cx="531287" cy="239184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Pfeil nach rechts 15"/>
              <p:cNvSpPr/>
              <p:nvPr/>
            </p:nvSpPr>
            <p:spPr bwMode="auto">
              <a:xfrm rot="4376068">
                <a:off x="6114905" y="3642038"/>
                <a:ext cx="480696" cy="239184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Gebogener Pfeil 16"/>
              <p:cNvSpPr/>
              <p:nvPr/>
            </p:nvSpPr>
            <p:spPr bwMode="auto">
              <a:xfrm rot="14795409" flipV="1">
                <a:off x="6089483" y="3133826"/>
                <a:ext cx="1271100" cy="1003316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800000"/>
                  <a:gd name="adj5" fmla="val 19549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pic>
            <p:nvPicPr>
              <p:cNvPr id="19" name="Grafik 25" descr="Bild1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293884" y="3798562"/>
                <a:ext cx="530308" cy="720080"/>
              </a:xfrm>
              <a:prstGeom prst="rect">
                <a:avLst/>
              </a:prstGeom>
            </p:spPr>
          </p:pic>
        </p:grpSp>
        <p:grpSp>
          <p:nvGrpSpPr>
            <p:cNvPr id="10" name="Gruppieren 30"/>
            <p:cNvGrpSpPr/>
            <p:nvPr/>
          </p:nvGrpSpPr>
          <p:grpSpPr>
            <a:xfrm>
              <a:off x="5769557" y="4635668"/>
              <a:ext cx="679024" cy="1255785"/>
              <a:chOff x="7926591" y="4635668"/>
              <a:chExt cx="679024" cy="1255785"/>
            </a:xfrm>
          </p:grpSpPr>
          <p:pic>
            <p:nvPicPr>
              <p:cNvPr id="11" name="Picture 6" descr="C:\Dokumente und Einstellungen\Jennis Meyer-Spradow\Lokale Einstellungen\Temporary Internet Files\Content.IE5\29JXQNX6\MCj0433851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7926591" y="5259051"/>
                <a:ext cx="679024" cy="632402"/>
              </a:xfrm>
              <a:prstGeom prst="rect">
                <a:avLst/>
              </a:prstGeom>
              <a:noFill/>
            </p:spPr>
          </p:pic>
          <p:sp>
            <p:nvSpPr>
              <p:cNvPr id="12" name="Pfeil nach rechts 32"/>
              <p:cNvSpPr/>
              <p:nvPr/>
            </p:nvSpPr>
            <p:spPr bwMode="auto">
              <a:xfrm rot="5400000">
                <a:off x="8005341" y="4766680"/>
                <a:ext cx="521524" cy="259499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</p:grpSp>
      <p:grpSp>
        <p:nvGrpSpPr>
          <p:cNvPr id="20" name="Gruppieren 35"/>
          <p:cNvGrpSpPr/>
          <p:nvPr/>
        </p:nvGrpSpPr>
        <p:grpSpPr>
          <a:xfrm>
            <a:off x="7371836" y="3671540"/>
            <a:ext cx="1016588" cy="2333187"/>
            <a:chOff x="7668344" y="3558266"/>
            <a:chExt cx="1016588" cy="2333187"/>
          </a:xfrm>
        </p:grpSpPr>
        <p:grpSp>
          <p:nvGrpSpPr>
            <p:cNvPr id="21" name="Gruppieren 29"/>
            <p:cNvGrpSpPr/>
            <p:nvPr/>
          </p:nvGrpSpPr>
          <p:grpSpPr>
            <a:xfrm>
              <a:off x="7837126" y="4635668"/>
              <a:ext cx="679024" cy="1255785"/>
              <a:chOff x="7926591" y="4635668"/>
              <a:chExt cx="679024" cy="1255785"/>
            </a:xfrm>
          </p:grpSpPr>
          <p:pic>
            <p:nvPicPr>
              <p:cNvPr id="23" name="Picture 6" descr="C:\Dokumente und Einstellungen\Jennis Meyer-Spradow\Lokale Einstellungen\Temporary Internet Files\Content.IE5\29JXQNX6\MCj0433851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7926591" y="5259051"/>
                <a:ext cx="679024" cy="632402"/>
              </a:xfrm>
              <a:prstGeom prst="rect">
                <a:avLst/>
              </a:prstGeom>
              <a:noFill/>
            </p:spPr>
          </p:pic>
          <p:sp>
            <p:nvSpPr>
              <p:cNvPr id="24" name="Pfeil nach rechts 22"/>
              <p:cNvSpPr/>
              <p:nvPr/>
            </p:nvSpPr>
            <p:spPr bwMode="auto">
              <a:xfrm rot="5400000">
                <a:off x="8005341" y="4766680"/>
                <a:ext cx="521524" cy="259499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22" name="Grafik 27" descr="Bild3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68344" y="3558266"/>
              <a:ext cx="1016588" cy="950854"/>
            </a:xfrm>
            <a:prstGeom prst="rect">
              <a:avLst/>
            </a:prstGeom>
          </p:spPr>
        </p:pic>
      </p:grpSp>
      <p:pic>
        <p:nvPicPr>
          <p:cNvPr id="25" name="Grafik 36" descr="voreenve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5943" y="3429000"/>
            <a:ext cx="4040073" cy="240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859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323528" y="10009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de-DE" sz="2400" i="1" dirty="0" smtClean="0">
                <a:solidFill>
                  <a:srgbClr val="FFFFFF"/>
                </a:solidFill>
                <a:latin typeface="MetaNormal-Roman"/>
              </a:rPr>
              <a:t>Datenflussnetzwerk</a:t>
            </a: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 </a:t>
            </a: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 für </a:t>
            </a: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schnelles und </a:t>
            </a:r>
            <a:br>
              <a:rPr lang="de-DE" sz="2400" dirty="0" smtClean="0">
                <a:solidFill>
                  <a:srgbClr val="FFFFFF"/>
                </a:solidFill>
                <a:latin typeface="MetaNormal-Roman"/>
              </a:rPr>
            </a:b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visuelles Erstellen von Prototypen</a:t>
            </a:r>
            <a:endParaRPr lang="de-DE" sz="2400" dirty="0">
              <a:solidFill>
                <a:srgbClr val="FFFFFF"/>
              </a:solidFill>
              <a:latin typeface="MetaNormal-Roman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Daten (Volumendaten, Geometrie, </a:t>
            </a:r>
            <a:br>
              <a:rPr lang="de-DE" sz="2400" dirty="0" smtClean="0">
                <a:solidFill>
                  <a:srgbClr val="FFFFFF"/>
                </a:solidFill>
                <a:latin typeface="MetaNormal-Roman"/>
              </a:rPr>
            </a:b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Bilder, ... ) wandern durch das Netzwerk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de-DE" sz="2400" dirty="0">
              <a:solidFill>
                <a:srgbClr val="FFFFFF"/>
              </a:solidFill>
              <a:latin typeface="MetaNormal-Roman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de-DE" sz="2400" i="1" dirty="0" smtClean="0">
                <a:solidFill>
                  <a:srgbClr val="FFFFFF"/>
                </a:solidFill>
                <a:latin typeface="MetaNormal-Roman"/>
              </a:rPr>
              <a:t>Prozessoren</a:t>
            </a: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 </a:t>
            </a: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 führen </a:t>
            </a: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Berechnungen aus</a:t>
            </a:r>
            <a:br>
              <a:rPr lang="de-DE" sz="2400" dirty="0" smtClean="0">
                <a:solidFill>
                  <a:srgbClr val="FFFFFF"/>
                </a:solidFill>
                <a:latin typeface="MetaNormal-Roman"/>
              </a:rPr>
            </a:b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(z.B. Bilderzeugung, Daten laden, ... )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Sind verbunden über </a:t>
            </a:r>
            <a:r>
              <a:rPr lang="de-DE" sz="2400" i="1" dirty="0" smtClean="0">
                <a:solidFill>
                  <a:srgbClr val="FFFFFF"/>
                </a:solidFill>
                <a:latin typeface="MetaNormal-Roman"/>
              </a:rPr>
              <a:t>Ports</a:t>
            </a:r>
          </a:p>
          <a:p>
            <a:pPr marL="800100" lvl="1" indent="-342900">
              <a:buFontTx/>
              <a:buChar char="-"/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Verschiedene Typen, z.B. für</a:t>
            </a:r>
            <a:br>
              <a:rPr lang="de-DE" sz="2400" dirty="0" smtClean="0">
                <a:solidFill>
                  <a:srgbClr val="FFFFFF"/>
                </a:solidFill>
                <a:latin typeface="MetaNormal-Roman"/>
              </a:rPr>
            </a:b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Bilder, Geometrie, ...</a:t>
            </a:r>
          </a:p>
        </p:txBody>
      </p:sp>
      <p:sp>
        <p:nvSpPr>
          <p:cNvPr id="208" name="CustomShape 1"/>
          <p:cNvSpPr/>
          <p:nvPr/>
        </p:nvSpPr>
        <p:spPr>
          <a:xfrm>
            <a:off x="324000" y="109440"/>
            <a:ext cx="6624264" cy="69984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de-DE" sz="4000" dirty="0" smtClean="0">
                <a:solidFill>
                  <a:srgbClr val="FFFFFF"/>
                </a:solidFill>
                <a:latin typeface="MetaNormal-Roman"/>
              </a:rPr>
              <a:t>Datenflusskonzept</a:t>
            </a:r>
            <a:endParaRPr sz="4000" dirty="0"/>
          </a:p>
        </p:txBody>
      </p:sp>
      <p:pic>
        <p:nvPicPr>
          <p:cNvPr id="26" name="Picture 25" descr="Screen Shot 2015-01-24 at 19.24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268760"/>
            <a:ext cx="2088232" cy="463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0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323528" y="10009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Konfiguration von Prozessoren über </a:t>
            </a:r>
            <a:r>
              <a:rPr lang="de-DE" sz="2400" i="1" dirty="0" smtClean="0">
                <a:solidFill>
                  <a:srgbClr val="FFFFFF"/>
                </a:solidFill>
                <a:latin typeface="MetaNormal-Roman"/>
              </a:rPr>
              <a:t>Properties</a:t>
            </a:r>
          </a:p>
          <a:p>
            <a:pPr marL="800100" lvl="1" indent="-342900">
              <a:buFontTx/>
              <a:buChar char="-"/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Z.B. Farben, Beleuchtung, ...</a:t>
            </a:r>
          </a:p>
          <a:p>
            <a:pPr marL="342900" indent="-342900">
              <a:buFontTx/>
              <a:buChar char="-"/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Benutzer kann dadurch Verhalten der Prozessoren einstellen</a:t>
            </a:r>
          </a:p>
          <a:p>
            <a:pPr marL="342900" indent="-342900">
              <a:buFontTx/>
              <a:buChar char="-"/>
            </a:pPr>
            <a:r>
              <a:rPr lang="de-DE" sz="2400" i="1" smtClean="0">
                <a:solidFill>
                  <a:srgbClr val="FFFFFF"/>
                </a:solidFill>
                <a:latin typeface="MetaNormal-Roman"/>
              </a:rPr>
              <a:t>Linking</a:t>
            </a:r>
            <a:r>
              <a:rPr lang="de-DE" sz="2400" smtClean="0">
                <a:solidFill>
                  <a:srgbClr val="FFFFFF"/>
                </a:solidFill>
                <a:latin typeface="MetaNormal-Roman"/>
              </a:rPr>
              <a:t> </a:t>
            </a:r>
            <a:r>
              <a:rPr lang="de-DE" sz="2400" smtClean="0">
                <a:solidFill>
                  <a:srgbClr val="FFFFFF"/>
                </a:solidFill>
                <a:latin typeface="MetaNormal-Roman"/>
              </a:rPr>
              <a:t> zur </a:t>
            </a:r>
            <a:r>
              <a:rPr lang="de-DE" sz="2400" i="1" dirty="0" smtClean="0">
                <a:solidFill>
                  <a:srgbClr val="FFFFFF"/>
                </a:solidFill>
                <a:latin typeface="MetaNormal-Roman"/>
              </a:rPr>
              <a:t>Synchronisation</a:t>
            </a: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 zwischen Prozessoren</a:t>
            </a:r>
            <a:endParaRPr lang="de-DE" sz="2400" dirty="0">
              <a:solidFill>
                <a:srgbClr val="FFFFFF"/>
              </a:solidFill>
              <a:latin typeface="MetaNormal-Roman"/>
            </a:endParaRPr>
          </a:p>
        </p:txBody>
      </p:sp>
      <p:sp>
        <p:nvSpPr>
          <p:cNvPr id="208" name="CustomShape 1"/>
          <p:cNvSpPr/>
          <p:nvPr/>
        </p:nvSpPr>
        <p:spPr>
          <a:xfrm>
            <a:off x="324000" y="109440"/>
            <a:ext cx="6624264" cy="69984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de-DE" sz="4000" dirty="0" smtClean="0">
                <a:solidFill>
                  <a:srgbClr val="FFFFFF"/>
                </a:solidFill>
                <a:latin typeface="MetaNormal-Roman"/>
              </a:rPr>
              <a:t>Datenflusskonzept</a:t>
            </a:r>
            <a:endParaRPr sz="4000" dirty="0"/>
          </a:p>
        </p:txBody>
      </p:sp>
      <p:pic>
        <p:nvPicPr>
          <p:cNvPr id="5" name="Picture 4" descr="snapshot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573016"/>
            <a:ext cx="4824536" cy="2467159"/>
          </a:xfrm>
          <a:prstGeom prst="rect">
            <a:avLst/>
          </a:prstGeom>
        </p:spPr>
      </p:pic>
      <p:pic>
        <p:nvPicPr>
          <p:cNvPr id="6" name="Picture 5" descr="snapshot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573016"/>
            <a:ext cx="2251169" cy="24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murine_aorta_mpi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908720"/>
            <a:ext cx="9577064" cy="55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1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24000" y="109440"/>
            <a:ext cx="4535280" cy="6998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000" dirty="0">
                <a:solidFill>
                  <a:srgbClr val="FFFFFF"/>
                </a:solidFill>
                <a:latin typeface="MetaNormal-Roman"/>
              </a:rPr>
              <a:t>E</a:t>
            </a:r>
            <a:r>
              <a:rPr lang="de-DE" sz="4000" dirty="0" smtClean="0">
                <a:solidFill>
                  <a:srgbClr val="FFFFFF"/>
                </a:solidFill>
                <a:latin typeface="MetaNormal-Roman"/>
              </a:rPr>
              <a:t>rste Schritte</a:t>
            </a:r>
            <a:endParaRPr dirty="0"/>
          </a:p>
        </p:txBody>
      </p:sp>
      <p:sp>
        <p:nvSpPr>
          <p:cNvPr id="3" name="CustomShape 1"/>
          <p:cNvSpPr/>
          <p:nvPr/>
        </p:nvSpPr>
        <p:spPr>
          <a:xfrm>
            <a:off x="323528" y="10009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Lade den Workspace „</a:t>
            </a:r>
            <a:r>
              <a:rPr lang="de-DE" sz="2400" dirty="0" err="1" smtClean="0">
                <a:solidFill>
                  <a:srgbClr val="FFFFFF"/>
                </a:solidFill>
                <a:latin typeface="MetaNormal-Roman"/>
              </a:rPr>
              <a:t>MeinErsterWorkspace</a:t>
            </a: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“</a:t>
            </a:r>
          </a:p>
          <a:p>
            <a:pPr>
              <a:lnSpc>
                <a:spcPct val="100000"/>
              </a:lnSpc>
            </a:pPr>
            <a:endParaRPr lang="de-DE" sz="2400" dirty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>
              <a:solidFill>
                <a:srgbClr val="FFFFFF"/>
              </a:solidFill>
              <a:latin typeface="MetaNormal-Roman"/>
            </a:endParaRPr>
          </a:p>
          <a:p>
            <a:pPr>
              <a:lnSpc>
                <a:spcPct val="100000"/>
              </a:lnSpc>
            </a:pPr>
            <a:endParaRPr lang="de-DE" sz="2400" dirty="0" smtClean="0">
              <a:solidFill>
                <a:srgbClr val="FFFFFF"/>
              </a:solidFill>
              <a:latin typeface="MetaNormal-Roman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662370"/>
            <a:ext cx="1872208" cy="168143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65" y="1833498"/>
            <a:ext cx="1576367" cy="41991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723057"/>
            <a:ext cx="5134692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24000" y="109440"/>
            <a:ext cx="7344344" cy="6998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000" dirty="0" err="1" smtClean="0">
                <a:solidFill>
                  <a:srgbClr val="FFFFFF"/>
                </a:solidFill>
                <a:latin typeface="MetaNormal-Roman"/>
              </a:rPr>
              <a:t>Raycasting</a:t>
            </a:r>
            <a:r>
              <a:rPr lang="de-DE" sz="4000" dirty="0" smtClean="0">
                <a:solidFill>
                  <a:srgbClr val="FFFFFF"/>
                </a:solidFill>
                <a:latin typeface="MetaNormal-Roman"/>
              </a:rPr>
              <a:t> (in PC Spielen)</a:t>
            </a:r>
            <a:endParaRPr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121621"/>
            <a:ext cx="2304256" cy="216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293096"/>
            <a:ext cx="2376264" cy="1760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35" y="1988839"/>
            <a:ext cx="2679153" cy="2006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ustomShape 1"/>
          <p:cNvSpPr/>
          <p:nvPr/>
        </p:nvSpPr>
        <p:spPr>
          <a:xfrm>
            <a:off x="323528" y="1000968"/>
            <a:ext cx="8064896" cy="5164336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- Wurde früher für die ersten „3D“ Spiele benutzt </a:t>
            </a:r>
          </a:p>
          <a:p>
            <a:pPr>
              <a:lnSpc>
                <a:spcPct val="100000"/>
              </a:lnSpc>
            </a:pPr>
            <a:r>
              <a:rPr lang="de-DE" sz="2400" dirty="0">
                <a:solidFill>
                  <a:srgbClr val="FFFFFF"/>
                </a:solidFill>
                <a:latin typeface="MetaNormal-Roman"/>
              </a:rPr>
              <a:t> </a:t>
            </a: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 (Beispiele sind </a:t>
            </a:r>
            <a:r>
              <a:rPr lang="de-DE" sz="2400" dirty="0" err="1" smtClean="0">
                <a:solidFill>
                  <a:srgbClr val="FFFFFF"/>
                </a:solidFill>
                <a:latin typeface="MetaNormal-Roman"/>
              </a:rPr>
              <a:t>Wolfenstein</a:t>
            </a: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 3D, </a:t>
            </a:r>
            <a:r>
              <a:rPr lang="de-DE" sz="2400" dirty="0" err="1" smtClean="0">
                <a:solidFill>
                  <a:srgbClr val="FFFFFF"/>
                </a:solidFill>
                <a:latin typeface="MetaNormal-Roman"/>
              </a:rPr>
              <a:t>Doom</a:t>
            </a:r>
            <a:r>
              <a:rPr lang="de-DE" sz="2400" dirty="0" smtClean="0">
                <a:solidFill>
                  <a:srgbClr val="FFFFFF"/>
                </a:solidFill>
                <a:latin typeface="MetaNormal-Roman"/>
              </a:rPr>
              <a:t> und viele mehr)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403" y="1988838"/>
            <a:ext cx="3219917" cy="2006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916" y="4293096"/>
            <a:ext cx="2836516" cy="1760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444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655</Words>
  <Application>Microsoft Office PowerPoint</Application>
  <PresentationFormat>Bildschirmpräsentation (4:3)</PresentationFormat>
  <Paragraphs>188</Paragraphs>
  <Slides>25</Slides>
  <Notes>24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25</vt:i4>
      </vt:variant>
    </vt:vector>
  </HeadingPairs>
  <TitlesOfParts>
    <vt:vector size="35" baseType="lpstr">
      <vt:lpstr>Arial</vt:lpstr>
      <vt:lpstr>MetaNormal-Roman</vt:lpstr>
      <vt:lpstr>StarSymbol</vt:lpstr>
      <vt:lpstr>Wingdings</vt:lpstr>
      <vt:lpstr>Times New Roman</vt:lpstr>
      <vt:lpstr>DejaVu Sans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Tobias Brix</dc:creator>
  <cp:lastModifiedBy>Tobias Brix</cp:lastModifiedBy>
  <cp:revision>56</cp:revision>
  <dcterms:modified xsi:type="dcterms:W3CDTF">2015-06-10T12:04:13Z</dcterms:modified>
</cp:coreProperties>
</file>